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257" r:id="rId2"/>
    <p:sldId id="260" r:id="rId3"/>
    <p:sldId id="261" r:id="rId4"/>
    <p:sldId id="262" r:id="rId5"/>
    <p:sldId id="298" r:id="rId6"/>
    <p:sldId id="268" r:id="rId7"/>
    <p:sldId id="300" r:id="rId8"/>
    <p:sldId id="286" r:id="rId9"/>
    <p:sldId id="287" r:id="rId10"/>
    <p:sldId id="269" r:id="rId11"/>
    <p:sldId id="293" r:id="rId12"/>
    <p:sldId id="270" r:id="rId13"/>
    <p:sldId id="282" r:id="rId14"/>
    <p:sldId id="295" r:id="rId15"/>
    <p:sldId id="297" r:id="rId16"/>
    <p:sldId id="289" r:id="rId17"/>
    <p:sldId id="299" r:id="rId18"/>
    <p:sldId id="294" r:id="rId19"/>
    <p:sldId id="301" r:id="rId20"/>
    <p:sldId id="292" r:id="rId21"/>
    <p:sldId id="291" r:id="rId22"/>
    <p:sldId id="285" r:id="rId23"/>
  </p:sldIdLst>
  <p:sldSz cx="9144000" cy="6858000" type="screen4x3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CC"/>
    <a:srgbClr val="22518A"/>
    <a:srgbClr val="204C82"/>
    <a:srgbClr val="E0FAFE"/>
    <a:srgbClr val="CCE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-1488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DD882D3-C543-4BF0-8826-0C3C3DCE70FE}" type="datetimeFigureOut">
              <a:rPr lang="ru-RU" smtClean="0"/>
              <a:t>26.03.2015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D281CEA-FAC4-4617-8577-4585FCA16F9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032479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19CFF0A-5DE9-498C-B977-C9D384917A8D}" type="datetimeFigureOut">
              <a:rPr lang="ru-RU" smtClean="0"/>
              <a:t>26.03.2015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DD3A7A-1191-4C01-8CAE-7E49445E08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20433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3555" name="Заметки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ru-RU" altLang="ru-RU" smtClean="0"/>
          </a:p>
        </p:txBody>
      </p:sp>
      <p:sp>
        <p:nvSpPr>
          <p:cNvPr id="2355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DDD870C1-191E-4ECD-B986-5465F65A7BFF}" type="slidenum">
              <a:rPr lang="ru-RU" altLang="ru-RU" smtClean="0"/>
              <a:pPr eaLnBrk="1" hangingPunct="1">
                <a:spcBef>
                  <a:spcPct val="0"/>
                </a:spcBef>
              </a:pPr>
              <a:t>1</a:t>
            </a:fld>
            <a:endParaRPr lang="ru-RU" altLang="ru-RU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917575" y="744538"/>
            <a:ext cx="4962525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59395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60610A5B-78C8-4F91-BC82-F4B1F3E5F0B9}" type="slidenum">
              <a:rPr lang="ru-RU">
                <a:solidFill>
                  <a:prstClr val="black"/>
                </a:solidFill>
              </a:rPr>
              <a:pPr>
                <a:defRPr/>
              </a:pPr>
              <a:t>22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917575" y="744538"/>
            <a:ext cx="4962525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59395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60610A5B-78C8-4F91-BC82-F4B1F3E5F0B9}" type="slidenum">
              <a:rPr lang="ru-RU">
                <a:solidFill>
                  <a:prstClr val="black"/>
                </a:solidFill>
              </a:rPr>
              <a:pPr>
                <a:defRPr/>
              </a:pPr>
              <a:t>5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DD3A7A-1191-4C01-8CAE-7E49445E0821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640142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917575" y="744538"/>
            <a:ext cx="4962525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59395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60610A5B-78C8-4F91-BC82-F4B1F3E5F0B9}" type="slidenum">
              <a:rPr lang="ru-RU">
                <a:solidFill>
                  <a:prstClr val="black"/>
                </a:solidFill>
              </a:rPr>
              <a:pPr>
                <a:defRPr/>
              </a:pPr>
              <a:t>16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917575" y="744538"/>
            <a:ext cx="4962525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59395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60610A5B-78C8-4F91-BC82-F4B1F3E5F0B9}" type="slidenum">
              <a:rPr lang="ru-RU">
                <a:solidFill>
                  <a:prstClr val="black"/>
                </a:solidFill>
              </a:rPr>
              <a:pPr>
                <a:defRPr/>
              </a:pPr>
              <a:t>17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917575" y="744538"/>
            <a:ext cx="4962525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59395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60610A5B-78C8-4F91-BC82-F4B1F3E5F0B9}" type="slidenum">
              <a:rPr lang="ru-RU">
                <a:solidFill>
                  <a:prstClr val="black"/>
                </a:solidFill>
              </a:rPr>
              <a:pPr>
                <a:defRPr/>
              </a:pPr>
              <a:t>18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917575" y="744538"/>
            <a:ext cx="4962525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59395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60610A5B-78C8-4F91-BC82-F4B1F3E5F0B9}" type="slidenum">
              <a:rPr lang="ru-RU">
                <a:solidFill>
                  <a:prstClr val="black"/>
                </a:solidFill>
              </a:rPr>
              <a:pPr>
                <a:defRPr/>
              </a:pPr>
              <a:t>19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917575" y="744538"/>
            <a:ext cx="4962525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59395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60610A5B-78C8-4F91-BC82-F4B1F3E5F0B9}" type="slidenum">
              <a:rPr lang="ru-RU">
                <a:solidFill>
                  <a:prstClr val="black"/>
                </a:solidFill>
              </a:rPr>
              <a:pPr>
                <a:defRPr/>
              </a:pPr>
              <a:t>20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917575" y="744538"/>
            <a:ext cx="4962525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59395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60610A5B-78C8-4F91-BC82-F4B1F3E5F0B9}" type="slidenum">
              <a:rPr lang="ru-RU">
                <a:solidFill>
                  <a:prstClr val="black"/>
                </a:solidFill>
              </a:rPr>
              <a:pPr>
                <a:defRPr/>
              </a:pPr>
              <a:t>21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9B9B6-5D9D-4270-9365-FA6B0DCC1E43}" type="datetimeFigureOut">
              <a:rPr lang="ru-RU" smtClean="0"/>
              <a:t>26.03.2015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BCBC3-00ED-4872-B47B-06CCB4256B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900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9B9B6-5D9D-4270-9365-FA6B0DCC1E43}" type="datetimeFigureOut">
              <a:rPr lang="ru-RU" smtClean="0"/>
              <a:t>26.03.2015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BCBC3-00ED-4872-B47B-06CCB4256B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23155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9B9B6-5D9D-4270-9365-FA6B0DCC1E43}" type="datetimeFigureOut">
              <a:rPr lang="ru-RU" smtClean="0"/>
              <a:t>26.03.2015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BCBC3-00ED-4872-B47B-06CCB4256B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06791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9B9B6-5D9D-4270-9365-FA6B0DCC1E43}" type="datetimeFigureOut">
              <a:rPr lang="ru-RU" smtClean="0"/>
              <a:t>26.03.2015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BCBC3-00ED-4872-B47B-06CCB4256B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0543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9B9B6-5D9D-4270-9365-FA6B0DCC1E43}" type="datetimeFigureOut">
              <a:rPr lang="ru-RU" smtClean="0"/>
              <a:t>26.03.2015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BCBC3-00ED-4872-B47B-06CCB4256B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58363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9B9B6-5D9D-4270-9365-FA6B0DCC1E43}" type="datetimeFigureOut">
              <a:rPr lang="ru-RU" smtClean="0"/>
              <a:t>26.03.2015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BCBC3-00ED-4872-B47B-06CCB4256B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6981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9B9B6-5D9D-4270-9365-FA6B0DCC1E43}" type="datetimeFigureOut">
              <a:rPr lang="ru-RU" smtClean="0"/>
              <a:t>26.03.2015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BCBC3-00ED-4872-B47B-06CCB4256B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64270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9B9B6-5D9D-4270-9365-FA6B0DCC1E43}" type="datetimeFigureOut">
              <a:rPr lang="ru-RU" smtClean="0"/>
              <a:t>26.03.2015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BCBC3-00ED-4872-B47B-06CCB4256B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50435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9B9B6-5D9D-4270-9365-FA6B0DCC1E43}" type="datetimeFigureOut">
              <a:rPr lang="ru-RU" smtClean="0"/>
              <a:t>26.03.2015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BCBC3-00ED-4872-B47B-06CCB4256B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46636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9B9B6-5D9D-4270-9365-FA6B0DCC1E43}" type="datetimeFigureOut">
              <a:rPr lang="ru-RU" smtClean="0"/>
              <a:t>26.03.2015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BCBC3-00ED-4872-B47B-06CCB4256B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72287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9B9B6-5D9D-4270-9365-FA6B0DCC1E43}" type="datetimeFigureOut">
              <a:rPr lang="ru-RU" smtClean="0"/>
              <a:t>26.03.2015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BCBC3-00ED-4872-B47B-06CCB4256B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95413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69B9B6-5D9D-4270-9365-FA6B0DCC1E43}" type="datetimeFigureOut">
              <a:rPr lang="ru-RU" smtClean="0"/>
              <a:t>26.03.2015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DBCBC3-00ED-4872-B47B-06CCB4256B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17226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consultantplus://offline/ref=6FD5C3A5AF8410CB7A7CBAF12AAFDA9EF15F4A4B552269E82FFCD92B68C64AA51C74FE0B13A3F093jBC5I" TargetMode="External"/><Relationship Id="rId3" Type="http://schemas.openxmlformats.org/officeDocument/2006/relationships/image" Target="../media/image1.jpeg"/><Relationship Id="rId7" Type="http://schemas.openxmlformats.org/officeDocument/2006/relationships/hyperlink" Target="consultantplus://offline/ref=04BF58520685BC22B1F9B3599DE14C7D483C0E0E61EA374F98C7D147850F26AD2775767579AEC300r8yCI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hyperlink" Target="consultantplus://offline/ref=04BF58520685BC22B1F9B3599DE14C7D483D0D0B62EB374F98C7D147850F26AD2775767579AEC300r8yCI" TargetMode="External"/><Relationship Id="rId5" Type="http://schemas.openxmlformats.org/officeDocument/2006/relationships/hyperlink" Target="consultantplus://offline/ref=04BF58520685BC22B1F9B3599DE14C7D483D090F62E2374F98C7D147850F26AD2775767579AEC300r8yCI" TargetMode="External"/><Relationship Id="rId4" Type="http://schemas.openxmlformats.org/officeDocument/2006/relationships/image" Target="../media/image2.png"/><Relationship Id="rId9" Type="http://schemas.openxmlformats.org/officeDocument/2006/relationships/hyperlink" Target="consultantplus://offline/ref=6FD5C3A5AF8410CB7A7CBAF12AAFDA9EF15E4D45502569E82FFCD92B68C64AA51C74FE0B13A3F093jBC5I" TargetMode="Externa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WordArt 11"/>
          <p:cNvSpPr>
            <a:spLocks noChangeArrowheads="1" noChangeShapeType="1" noTextEdit="1"/>
          </p:cNvSpPr>
          <p:nvPr/>
        </p:nvSpPr>
        <p:spPr bwMode="auto">
          <a:xfrm>
            <a:off x="1219200" y="2133600"/>
            <a:ext cx="7543800" cy="39290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3600" kern="10">
              <a:ln w="9525">
                <a:solidFill>
                  <a:srgbClr val="000066"/>
                </a:solidFill>
                <a:round/>
                <a:headEnd/>
                <a:tailEnd/>
              </a:ln>
              <a:solidFill>
                <a:srgbClr val="336699"/>
              </a:solidFill>
              <a:effectLst>
                <a:outerShdw dist="45791" dir="2021404" algn="ctr" rotWithShape="0">
                  <a:srgbClr val="B2B2B2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grpSp>
        <p:nvGrpSpPr>
          <p:cNvPr id="2052" name="Group 12"/>
          <p:cNvGrpSpPr>
            <a:grpSpLocks/>
          </p:cNvGrpSpPr>
          <p:nvPr/>
        </p:nvGrpSpPr>
        <p:grpSpPr bwMode="auto">
          <a:xfrm>
            <a:off x="228600" y="304800"/>
            <a:ext cx="2133600" cy="1328738"/>
            <a:chOff x="144" y="192"/>
            <a:chExt cx="1344" cy="837"/>
          </a:xfrm>
        </p:grpSpPr>
        <p:pic>
          <p:nvPicPr>
            <p:cNvPr id="2056" name="Picture 13" descr="Ы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BFBFB"/>
                </a:clrFrom>
                <a:clrTo>
                  <a:srgbClr val="FBFBFB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4" y="192"/>
              <a:ext cx="1344" cy="8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57" name="WordArt 14"/>
            <p:cNvSpPr>
              <a:spLocks noChangeArrowheads="1" noChangeShapeType="1" noTextEdit="1"/>
            </p:cNvSpPr>
            <p:nvPr/>
          </p:nvSpPr>
          <p:spPr bwMode="auto">
            <a:xfrm>
              <a:off x="144" y="240"/>
              <a:ext cx="384" cy="14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66"/>
                    </a:solidFill>
                    <a:round/>
                    <a:headEnd/>
                    <a:tailEnd/>
                  </a:ln>
                  <a:solidFill>
                    <a:srgbClr val="0033CC"/>
                  </a:solidFill>
                  <a:latin typeface="Times New Roman"/>
                  <a:cs typeface="Times New Roman"/>
                </a:rPr>
                <a:t>ГИА</a:t>
              </a:r>
            </a:p>
          </p:txBody>
        </p:sp>
      </p:grpSp>
      <p:pic>
        <p:nvPicPr>
          <p:cNvPr id="2053" name="Picture 13"/>
          <p:cNvPicPr>
            <a:picLocks noChangeAspect="1" noChangeArrowheads="1"/>
          </p:cNvPicPr>
          <p:nvPr/>
        </p:nvPicPr>
        <p:blipFill>
          <a:blip r:embed="rId4">
            <a:lum bright="32000" contrast="-6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802" b="5360"/>
          <a:stretch>
            <a:fillRect/>
          </a:stretch>
        </p:blipFill>
        <p:spPr bwMode="auto">
          <a:xfrm>
            <a:off x="0" y="6062663"/>
            <a:ext cx="9144000" cy="754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4" name="Заголовок 1"/>
          <p:cNvSpPr>
            <a:spLocks noGrp="1"/>
          </p:cNvSpPr>
          <p:nvPr>
            <p:ph type="title"/>
          </p:nvPr>
        </p:nvSpPr>
        <p:spPr>
          <a:xfrm>
            <a:off x="533400" y="2060848"/>
            <a:ext cx="8229600" cy="1998340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Организационные вопросы проведения </a:t>
            </a:r>
            <a:r>
              <a:rPr lang="ru-RU" sz="2800" b="1" dirty="0">
                <a:solidFill>
                  <a:srgbClr val="FF0000"/>
                </a:solidFill>
              </a:rPr>
              <a:t>государственной итоговой аттестации по образовательным программам основного общего образования в форме основного государственного </a:t>
            </a:r>
            <a:r>
              <a:rPr lang="ru-RU" sz="2800" b="1" dirty="0" smtClean="0">
                <a:solidFill>
                  <a:srgbClr val="FF0000"/>
                </a:solidFill>
              </a:rPr>
              <a:t>экзамена в 2015 году</a:t>
            </a:r>
            <a:endParaRPr lang="ru-RU" altLang="ru-RU" sz="28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55" name="Прямоугольник 1"/>
          <p:cNvSpPr>
            <a:spLocks noChangeArrowheads="1"/>
          </p:cNvSpPr>
          <p:nvPr/>
        </p:nvSpPr>
        <p:spPr bwMode="auto">
          <a:xfrm>
            <a:off x="4267200" y="4578350"/>
            <a:ext cx="4648200" cy="15265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35000"/>
              </a:spcBef>
              <a:buFontTx/>
              <a:buNone/>
            </a:pPr>
            <a:endParaRPr lang="ru-RU" altLang="ru-RU" sz="1800" b="1" dirty="0">
              <a:solidFill>
                <a:srgbClr val="000066"/>
              </a:solidFill>
            </a:endParaRPr>
          </a:p>
          <a:p>
            <a:pPr algn="ctr" eaLnBrk="1" hangingPunct="1">
              <a:lnSpc>
                <a:spcPct val="80000"/>
              </a:lnSpc>
              <a:spcBef>
                <a:spcPct val="35000"/>
              </a:spcBef>
              <a:buFontTx/>
              <a:buNone/>
            </a:pPr>
            <a:r>
              <a:rPr lang="ru-RU" altLang="ru-RU" sz="1800" b="1" dirty="0">
                <a:solidFill>
                  <a:srgbClr val="000066"/>
                </a:solidFill>
              </a:rPr>
              <a:t>                                  </a:t>
            </a:r>
            <a:r>
              <a:rPr lang="ru-RU" altLang="ru-RU" sz="1800" b="1" dirty="0" smtClean="0">
                <a:solidFill>
                  <a:srgbClr val="000066"/>
                </a:solidFill>
              </a:rPr>
              <a:t>         Салахова М.Х.,  </a:t>
            </a:r>
            <a:endParaRPr lang="ru-RU" altLang="ru-RU" sz="1800" b="1" dirty="0">
              <a:solidFill>
                <a:srgbClr val="000066"/>
              </a:solidFill>
            </a:endParaRPr>
          </a:p>
          <a:p>
            <a:pPr algn="r" eaLnBrk="1" hangingPunct="1">
              <a:lnSpc>
                <a:spcPct val="80000"/>
              </a:lnSpc>
              <a:spcBef>
                <a:spcPct val="35000"/>
              </a:spcBef>
              <a:buFontTx/>
              <a:buNone/>
            </a:pPr>
            <a:r>
              <a:rPr lang="ru-RU" altLang="ru-RU" sz="1800" b="1" dirty="0" smtClean="0">
                <a:solidFill>
                  <a:srgbClr val="000066"/>
                </a:solidFill>
              </a:rPr>
              <a:t>ведущий консультант отдела общего образования и итоговой аттестации</a:t>
            </a:r>
            <a:endParaRPr lang="ru-RU" altLang="ru-RU" sz="1800" b="1" dirty="0">
              <a:solidFill>
                <a:srgbClr val="000066"/>
              </a:solidFill>
            </a:endParaRPr>
          </a:p>
          <a:p>
            <a:pPr algn="r" eaLnBrk="1" hangingPunct="1">
              <a:lnSpc>
                <a:spcPct val="80000"/>
              </a:lnSpc>
              <a:spcBef>
                <a:spcPct val="35000"/>
              </a:spcBef>
              <a:buFontTx/>
              <a:buNone/>
            </a:pPr>
            <a:endParaRPr lang="ru-RU" altLang="ru-RU" sz="2000" b="1" dirty="0">
              <a:solidFill>
                <a:srgbClr val="00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3871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Нижний колонтитул 2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400" smtClean="0"/>
              <a:t>1</a:t>
            </a:r>
          </a:p>
        </p:txBody>
      </p:sp>
      <p:sp>
        <p:nvSpPr>
          <p:cNvPr id="5123" name="Номер слайда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756A69DF-2991-4DF5-984D-9B08A1572FD1}" type="slidenum">
              <a:rPr lang="ru-RU" altLang="ru-RU" sz="1400" smtClean="0"/>
              <a:pPr eaLnBrk="1" hangingPunct="1">
                <a:spcBef>
                  <a:spcPct val="0"/>
                </a:spcBef>
                <a:buFontTx/>
                <a:buNone/>
              </a:pPr>
              <a:t>10</a:t>
            </a:fld>
            <a:endParaRPr lang="ru-RU" altLang="ru-RU" sz="1400" smtClean="0"/>
          </a:p>
        </p:txBody>
      </p:sp>
      <p:pic>
        <p:nvPicPr>
          <p:cNvPr id="5124" name="Picture 2" descr="image002"/>
          <p:cNvPicPr>
            <a:picLocks noChangeAspect="1" noChangeArrowheads="1"/>
          </p:cNvPicPr>
          <p:nvPr/>
        </p:nvPicPr>
        <p:blipFill>
          <a:blip r:embed="rId2">
            <a:lum bright="3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04800"/>
            <a:ext cx="990600" cy="585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</p:pic>
      <p:pic>
        <p:nvPicPr>
          <p:cNvPr id="5130" name="Picture 5" descr="Ы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322328"/>
            <a:ext cx="2133600" cy="1328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13"/>
          <p:cNvPicPr>
            <a:picLocks noChangeAspect="1" noChangeArrowheads="1"/>
          </p:cNvPicPr>
          <p:nvPr/>
        </p:nvPicPr>
        <p:blipFill>
          <a:blip r:embed="rId4">
            <a:lum bright="32000" contrast="-6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802" b="5360"/>
          <a:stretch>
            <a:fillRect/>
          </a:stretch>
        </p:blipFill>
        <p:spPr bwMode="auto">
          <a:xfrm>
            <a:off x="0" y="6103938"/>
            <a:ext cx="9144000" cy="754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304800" y="969283"/>
            <a:ext cx="8659688" cy="4907989"/>
          </a:xfrm>
          <a:prstGeom prst="rect">
            <a:avLst/>
          </a:prstGeom>
          <a:noFill/>
          <a:ln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/>
            <a:r>
              <a:rPr lang="ru-RU" sz="2000" dirty="0" smtClean="0">
                <a:solidFill>
                  <a:schemeClr val="tx1"/>
                </a:solidFill>
              </a:rPr>
              <a:t>      Для обучающихся</a:t>
            </a:r>
            <a:r>
              <a:rPr lang="ru-RU" sz="2000" dirty="0">
                <a:solidFill>
                  <a:schemeClr val="tx1"/>
                </a:solidFill>
              </a:rPr>
              <a:t>, не </a:t>
            </a:r>
            <a:r>
              <a:rPr lang="ru-RU" sz="2000" dirty="0" smtClean="0">
                <a:solidFill>
                  <a:schemeClr val="tx1"/>
                </a:solidFill>
              </a:rPr>
              <a:t>прошедших </a:t>
            </a:r>
            <a:r>
              <a:rPr lang="ru-RU" sz="2000" dirty="0">
                <a:solidFill>
                  <a:schemeClr val="tx1"/>
                </a:solidFill>
              </a:rPr>
              <a:t>ГИА или </a:t>
            </a:r>
            <a:r>
              <a:rPr lang="ru-RU" sz="2000" dirty="0" smtClean="0">
                <a:solidFill>
                  <a:schemeClr val="tx1"/>
                </a:solidFill>
              </a:rPr>
              <a:t>получивших </a:t>
            </a:r>
            <a:r>
              <a:rPr lang="ru-RU" sz="2000" dirty="0">
                <a:solidFill>
                  <a:schemeClr val="tx1"/>
                </a:solidFill>
              </a:rPr>
              <a:t>на ГИА неудовлетворительные результаты более чем по одному обязательному учебному предмету, либо </a:t>
            </a:r>
            <a:r>
              <a:rPr lang="ru-RU" sz="2000" dirty="0" smtClean="0">
                <a:solidFill>
                  <a:schemeClr val="tx1"/>
                </a:solidFill>
              </a:rPr>
              <a:t>получивших </a:t>
            </a:r>
            <a:r>
              <a:rPr lang="ru-RU" sz="2000" dirty="0">
                <a:solidFill>
                  <a:schemeClr val="tx1"/>
                </a:solidFill>
              </a:rPr>
              <a:t>повторно неудовлетворительный результат по одному из этих предметов на ГИА в дополнительные сроки</a:t>
            </a:r>
            <a:r>
              <a:rPr lang="ru-RU" sz="2000" dirty="0" smtClean="0">
                <a:solidFill>
                  <a:schemeClr val="tx1"/>
                </a:solidFill>
              </a:rPr>
              <a:t>:</a:t>
            </a:r>
          </a:p>
          <a:p>
            <a:r>
              <a:rPr lang="ru-RU" sz="2000" dirty="0" smtClean="0">
                <a:solidFill>
                  <a:schemeClr val="tx1"/>
                </a:solidFill>
              </a:rPr>
              <a:t>      7 сентября (</a:t>
            </a:r>
            <a:r>
              <a:rPr lang="ru-RU" sz="2000" dirty="0" err="1" smtClean="0">
                <a:solidFill>
                  <a:schemeClr val="tx1"/>
                </a:solidFill>
              </a:rPr>
              <a:t>пн</a:t>
            </a:r>
            <a:r>
              <a:rPr lang="ru-RU" sz="2000" dirty="0" smtClean="0">
                <a:solidFill>
                  <a:schemeClr val="tx1"/>
                </a:solidFill>
              </a:rPr>
              <a:t>) – математика;</a:t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u-RU" sz="2000" dirty="0" smtClean="0">
                <a:solidFill>
                  <a:schemeClr val="tx1"/>
                </a:solidFill>
              </a:rPr>
              <a:t>      9 сентября (ср) – обществознание, химия, литература, информатика и ИКТ;</a:t>
            </a: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1400" dirty="0" smtClean="0"/>
              <a:t>        </a:t>
            </a:r>
            <a:r>
              <a:rPr lang="ru-RU" sz="2000" dirty="0" smtClean="0">
                <a:solidFill>
                  <a:schemeClr val="tx1"/>
                </a:solidFill>
              </a:rPr>
              <a:t>11 сентября (</a:t>
            </a:r>
            <a:r>
              <a:rPr lang="ru-RU" sz="2000" dirty="0" err="1" smtClean="0">
                <a:solidFill>
                  <a:schemeClr val="tx1"/>
                </a:solidFill>
              </a:rPr>
              <a:t>пт</a:t>
            </a:r>
            <a:r>
              <a:rPr lang="ru-RU" sz="2000" dirty="0" smtClean="0">
                <a:solidFill>
                  <a:schemeClr val="tx1"/>
                </a:solidFill>
              </a:rPr>
              <a:t>) - география, история, биология, иностранные языки, физика;</a:t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u-RU" sz="2000" dirty="0" smtClean="0">
                <a:solidFill>
                  <a:schemeClr val="tx1"/>
                </a:solidFill>
              </a:rPr>
              <a:t>      14 сентября (</a:t>
            </a:r>
            <a:r>
              <a:rPr lang="ru-RU" sz="2000" dirty="0" err="1" smtClean="0">
                <a:solidFill>
                  <a:schemeClr val="tx1"/>
                </a:solidFill>
              </a:rPr>
              <a:t>пн</a:t>
            </a:r>
            <a:r>
              <a:rPr lang="ru-RU" sz="2000" dirty="0" smtClean="0">
                <a:solidFill>
                  <a:schemeClr val="tx1"/>
                </a:solidFill>
              </a:rPr>
              <a:t>) – русский язык.</a:t>
            </a:r>
          </a:p>
          <a:p>
            <a:r>
              <a:rPr lang="ru-RU" sz="2000" u="sng" dirty="0" smtClean="0">
                <a:solidFill>
                  <a:schemeClr val="tx1"/>
                </a:solidFill>
              </a:rPr>
              <a:t>Резервные </a:t>
            </a:r>
            <a:r>
              <a:rPr lang="ru-RU" sz="2000" u="sng" dirty="0">
                <a:solidFill>
                  <a:schemeClr val="tx1"/>
                </a:solidFill>
              </a:rPr>
              <a:t>дни:</a:t>
            </a:r>
          </a:p>
          <a:p>
            <a:r>
              <a:rPr lang="ru-RU" sz="2000" dirty="0">
                <a:solidFill>
                  <a:schemeClr val="tx1"/>
                </a:solidFill>
              </a:rPr>
              <a:t>16 сентября (ср) – математика;</a:t>
            </a:r>
            <a:br>
              <a:rPr lang="ru-RU" sz="2000" dirty="0">
                <a:solidFill>
                  <a:schemeClr val="tx1"/>
                </a:solidFill>
              </a:rPr>
            </a:br>
            <a:r>
              <a:rPr lang="ru-RU" sz="2000" dirty="0">
                <a:solidFill>
                  <a:schemeClr val="tx1"/>
                </a:solidFill>
              </a:rPr>
              <a:t>17 сентября (</a:t>
            </a:r>
            <a:r>
              <a:rPr lang="ru-RU" sz="2000" dirty="0" err="1">
                <a:solidFill>
                  <a:schemeClr val="tx1"/>
                </a:solidFill>
              </a:rPr>
              <a:t>чт</a:t>
            </a:r>
            <a:r>
              <a:rPr lang="ru-RU" sz="2000" dirty="0">
                <a:solidFill>
                  <a:schemeClr val="tx1"/>
                </a:solidFill>
              </a:rPr>
              <a:t>) – обществознание, химия, литература, информатика и ИКТ;</a:t>
            </a:r>
            <a:br>
              <a:rPr lang="ru-RU" sz="2000" dirty="0">
                <a:solidFill>
                  <a:schemeClr val="tx1"/>
                </a:solidFill>
              </a:rPr>
            </a:br>
            <a:r>
              <a:rPr lang="ru-RU" sz="2000" dirty="0">
                <a:solidFill>
                  <a:schemeClr val="tx1"/>
                </a:solidFill>
              </a:rPr>
              <a:t>18 сентября (</a:t>
            </a:r>
            <a:r>
              <a:rPr lang="ru-RU" sz="2000" dirty="0" err="1">
                <a:solidFill>
                  <a:schemeClr val="tx1"/>
                </a:solidFill>
              </a:rPr>
              <a:t>пт</a:t>
            </a:r>
            <a:r>
              <a:rPr lang="ru-RU" sz="2000" dirty="0">
                <a:solidFill>
                  <a:schemeClr val="tx1"/>
                </a:solidFill>
              </a:rPr>
              <a:t>) – география, история, биология, иностранные языки, физика;</a:t>
            </a:r>
            <a:br>
              <a:rPr lang="ru-RU" sz="2000" dirty="0">
                <a:solidFill>
                  <a:schemeClr val="tx1"/>
                </a:solidFill>
              </a:rPr>
            </a:br>
            <a:r>
              <a:rPr lang="ru-RU" sz="2000" dirty="0">
                <a:solidFill>
                  <a:schemeClr val="tx1"/>
                </a:solidFill>
              </a:rPr>
              <a:t>21 сентября (</a:t>
            </a:r>
            <a:r>
              <a:rPr lang="ru-RU" sz="2000" dirty="0" err="1">
                <a:solidFill>
                  <a:schemeClr val="tx1"/>
                </a:solidFill>
              </a:rPr>
              <a:t>пн</a:t>
            </a:r>
            <a:r>
              <a:rPr lang="ru-RU" sz="2000" dirty="0">
                <a:solidFill>
                  <a:schemeClr val="tx1"/>
                </a:solidFill>
              </a:rPr>
              <a:t>) – русский язык;</a:t>
            </a:r>
            <a:br>
              <a:rPr lang="ru-RU" sz="2000" dirty="0">
                <a:solidFill>
                  <a:schemeClr val="tx1"/>
                </a:solidFill>
              </a:rPr>
            </a:br>
            <a:r>
              <a:rPr lang="ru-RU" sz="2000" dirty="0">
                <a:solidFill>
                  <a:schemeClr val="tx1"/>
                </a:solidFill>
              </a:rPr>
              <a:t>22 сентября (</a:t>
            </a:r>
            <a:r>
              <a:rPr lang="ru-RU" sz="2000" dirty="0" err="1">
                <a:solidFill>
                  <a:schemeClr val="tx1"/>
                </a:solidFill>
              </a:rPr>
              <a:t>вт</a:t>
            </a:r>
            <a:r>
              <a:rPr lang="ru-RU" sz="2000" dirty="0">
                <a:solidFill>
                  <a:schemeClr val="tx1"/>
                </a:solidFill>
              </a:rPr>
              <a:t>) – русский язык, математика, география, история, биология, </a:t>
            </a:r>
            <a:r>
              <a:rPr lang="ru-RU" sz="2000" dirty="0" smtClean="0">
                <a:solidFill>
                  <a:schemeClr val="tx1"/>
                </a:solidFill>
              </a:rPr>
              <a:t>иностранные языки </a:t>
            </a:r>
            <a:r>
              <a:rPr lang="ru-RU" sz="1400" dirty="0"/>
              <a:t>языки, физика обществознание, химия, литература, информатика и ИКТ.</a:t>
            </a:r>
          </a:p>
          <a:p>
            <a:r>
              <a:rPr lang="ru-RU" sz="1400" dirty="0"/>
              <a:t> 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2455703" y="304800"/>
            <a:ext cx="488531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Дополнительный этап,  сентябрь</a:t>
            </a:r>
            <a:endParaRPr lang="ru-RU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9517324"/>
      </p:ext>
    </p:extLst>
  </p:cSld>
  <p:clrMapOvr>
    <a:masterClrMapping/>
  </p:clrMapOvr>
  <p:transition spd="med">
    <p:cover dir="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Нижний колонтитул 2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400" smtClean="0"/>
              <a:t>1</a:t>
            </a:r>
          </a:p>
        </p:txBody>
      </p:sp>
      <p:sp>
        <p:nvSpPr>
          <p:cNvPr id="5123" name="Номер слайда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756A69DF-2991-4DF5-984D-9B08A1572FD1}" type="slidenum">
              <a:rPr lang="ru-RU" altLang="ru-RU" sz="1400" smtClean="0"/>
              <a:pPr eaLnBrk="1" hangingPunct="1">
                <a:spcBef>
                  <a:spcPct val="0"/>
                </a:spcBef>
                <a:buFontTx/>
                <a:buNone/>
              </a:pPr>
              <a:t>11</a:t>
            </a:fld>
            <a:endParaRPr lang="ru-RU" altLang="ru-RU" sz="1400" smtClean="0"/>
          </a:p>
        </p:txBody>
      </p:sp>
      <p:pic>
        <p:nvPicPr>
          <p:cNvPr id="5124" name="Picture 2" descr="image002"/>
          <p:cNvPicPr>
            <a:picLocks noChangeAspect="1" noChangeArrowheads="1"/>
          </p:cNvPicPr>
          <p:nvPr/>
        </p:nvPicPr>
        <p:blipFill>
          <a:blip r:embed="rId2">
            <a:lum bright="3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04800"/>
            <a:ext cx="990600" cy="585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</p:pic>
      <p:grpSp>
        <p:nvGrpSpPr>
          <p:cNvPr id="5126" name="Group 4"/>
          <p:cNvGrpSpPr>
            <a:grpSpLocks/>
          </p:cNvGrpSpPr>
          <p:nvPr/>
        </p:nvGrpSpPr>
        <p:grpSpPr bwMode="auto">
          <a:xfrm>
            <a:off x="228600" y="304800"/>
            <a:ext cx="2133600" cy="1328738"/>
            <a:chOff x="144" y="192"/>
            <a:chExt cx="1344" cy="837"/>
          </a:xfrm>
        </p:grpSpPr>
        <p:pic>
          <p:nvPicPr>
            <p:cNvPr id="5130" name="Picture 5" descr="Ы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BFBFB"/>
                </a:clrFrom>
                <a:clrTo>
                  <a:srgbClr val="FBFBFB">
                    <a:alpha val="0"/>
                  </a:srgbClr>
                </a:clrTo>
              </a:clrChange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4" y="192"/>
              <a:ext cx="1344" cy="8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131" name="WordArt 6"/>
            <p:cNvSpPr>
              <a:spLocks noChangeArrowheads="1" noChangeShapeType="1" noTextEdit="1"/>
            </p:cNvSpPr>
            <p:nvPr/>
          </p:nvSpPr>
          <p:spPr bwMode="auto">
            <a:xfrm>
              <a:off x="144" y="240"/>
              <a:ext cx="384" cy="14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66"/>
                    </a:solidFill>
                    <a:round/>
                    <a:headEnd/>
                    <a:tailEnd/>
                  </a:ln>
                  <a:solidFill>
                    <a:srgbClr val="0033CC"/>
                  </a:solidFill>
                  <a:latin typeface="Times New Roman"/>
                  <a:cs typeface="Times New Roman"/>
                </a:rPr>
                <a:t>ГИА</a:t>
              </a:r>
            </a:p>
          </p:txBody>
        </p:sp>
      </p:grpSp>
      <p:pic>
        <p:nvPicPr>
          <p:cNvPr id="12" name="Picture 13"/>
          <p:cNvPicPr>
            <a:picLocks noChangeAspect="1" noChangeArrowheads="1"/>
          </p:cNvPicPr>
          <p:nvPr/>
        </p:nvPicPr>
        <p:blipFill>
          <a:blip r:embed="rId4">
            <a:lum bright="32000" contrast="-6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802" b="5360"/>
          <a:stretch>
            <a:fillRect/>
          </a:stretch>
        </p:blipFill>
        <p:spPr bwMode="auto">
          <a:xfrm>
            <a:off x="0" y="6132513"/>
            <a:ext cx="9144000" cy="754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TextBox 17"/>
          <p:cNvSpPr txBox="1"/>
          <p:nvPr/>
        </p:nvSpPr>
        <p:spPr>
          <a:xfrm>
            <a:off x="533400" y="1916832"/>
            <a:ext cx="8077792" cy="2554545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>
                <a:solidFill>
                  <a:srgbClr val="22518A"/>
                </a:solidFill>
                <a:latin typeface="Arial" panose="020B0604020202020204" pitchFamily="34" charset="0"/>
              </a:rPr>
              <a:t>     В </a:t>
            </a:r>
            <a:r>
              <a:rPr lang="ru-RU" sz="2000" dirty="0">
                <a:solidFill>
                  <a:srgbClr val="22518A"/>
                </a:solidFill>
                <a:latin typeface="Arial" panose="020B0604020202020204" pitchFamily="34" charset="0"/>
              </a:rPr>
              <a:t>целях информирования граждан о порядке проведения ГИА </a:t>
            </a:r>
            <a:r>
              <a:rPr lang="ru-RU" sz="2000" dirty="0" smtClean="0">
                <a:solidFill>
                  <a:srgbClr val="22518A"/>
                </a:solidFill>
                <a:latin typeface="Arial" panose="020B0604020202020204" pitchFamily="34" charset="0"/>
              </a:rPr>
              <a:t>на сайтах образовательных </a:t>
            </a:r>
            <a:r>
              <a:rPr lang="ru-RU" sz="2000" dirty="0">
                <a:solidFill>
                  <a:srgbClr val="22518A"/>
                </a:solidFill>
                <a:latin typeface="Arial" panose="020B0604020202020204" pitchFamily="34" charset="0"/>
              </a:rPr>
              <a:t>организаций </a:t>
            </a:r>
            <a:r>
              <a:rPr lang="ru-RU" sz="2000" dirty="0" smtClean="0">
                <a:solidFill>
                  <a:srgbClr val="22518A"/>
                </a:solidFill>
                <a:latin typeface="Arial" panose="020B0604020202020204" pitchFamily="34" charset="0"/>
              </a:rPr>
              <a:t>публикуется </a:t>
            </a:r>
            <a:r>
              <a:rPr lang="ru-RU" sz="2000" dirty="0">
                <a:solidFill>
                  <a:srgbClr val="22518A"/>
                </a:solidFill>
                <a:latin typeface="Arial" panose="020B0604020202020204" pitchFamily="34" charset="0"/>
              </a:rPr>
              <a:t>следующая информация:</a:t>
            </a:r>
          </a:p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ru-RU" sz="2000" dirty="0" smtClean="0">
                <a:solidFill>
                  <a:srgbClr val="22518A"/>
                </a:solidFill>
                <a:latin typeface="Arial" panose="020B0604020202020204" pitchFamily="34" charset="0"/>
              </a:rPr>
              <a:t>о </a:t>
            </a:r>
            <a:r>
              <a:rPr lang="ru-RU" sz="2000" dirty="0">
                <a:solidFill>
                  <a:srgbClr val="22518A"/>
                </a:solidFill>
                <a:latin typeface="Arial" panose="020B0604020202020204" pitchFamily="34" charset="0"/>
              </a:rPr>
              <a:t>сроках проведения ГИА – </a:t>
            </a:r>
            <a:r>
              <a:rPr lang="ru-RU" sz="2000" dirty="0">
                <a:solidFill>
                  <a:srgbClr val="FF0000"/>
                </a:solidFill>
                <a:latin typeface="Arial" panose="020B0604020202020204" pitchFamily="34" charset="0"/>
              </a:rPr>
              <a:t>до 1 апреля</a:t>
            </a:r>
            <a:r>
              <a:rPr lang="ru-RU" sz="2000" dirty="0">
                <a:solidFill>
                  <a:srgbClr val="22518A"/>
                </a:solidFill>
                <a:latin typeface="Arial" panose="020B0604020202020204" pitchFamily="34" charset="0"/>
              </a:rPr>
              <a:t>;</a:t>
            </a:r>
          </a:p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ru-RU" sz="2000" dirty="0">
                <a:solidFill>
                  <a:srgbClr val="22518A"/>
                </a:solidFill>
                <a:latin typeface="Arial" panose="020B0604020202020204" pitchFamily="34" charset="0"/>
              </a:rPr>
              <a:t>о сроках, местах и порядке подачи и рассмотрения апелляций – </a:t>
            </a:r>
            <a:r>
              <a:rPr lang="ru-RU" sz="2000" dirty="0">
                <a:solidFill>
                  <a:srgbClr val="FF0000"/>
                </a:solidFill>
                <a:latin typeface="Arial" panose="020B0604020202020204" pitchFamily="34" charset="0"/>
              </a:rPr>
              <a:t>до 20 апреля</a:t>
            </a:r>
            <a:r>
              <a:rPr lang="ru-RU" sz="2000" dirty="0">
                <a:solidFill>
                  <a:srgbClr val="22518A"/>
                </a:solidFill>
                <a:latin typeface="Arial" panose="020B0604020202020204" pitchFamily="34" charset="0"/>
              </a:rPr>
              <a:t>;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000" dirty="0">
                <a:solidFill>
                  <a:srgbClr val="22518A"/>
                </a:solidFill>
                <a:latin typeface="Arial" panose="020B0604020202020204" pitchFamily="34" charset="0"/>
              </a:rPr>
              <a:t>о сроках, местах и порядке информирования </a:t>
            </a:r>
            <a:r>
              <a:rPr lang="ru-RU" sz="2000" dirty="0" smtClean="0">
                <a:solidFill>
                  <a:srgbClr val="22518A"/>
                </a:solidFill>
                <a:latin typeface="Arial" panose="020B0604020202020204" pitchFamily="34" charset="0"/>
              </a:rPr>
              <a:t>о результатах </a:t>
            </a:r>
            <a:r>
              <a:rPr lang="ru-RU" sz="2000" dirty="0">
                <a:solidFill>
                  <a:srgbClr val="22518A"/>
                </a:solidFill>
                <a:latin typeface="Arial" panose="020B0604020202020204" pitchFamily="34" charset="0"/>
              </a:rPr>
              <a:t>ГИА – </a:t>
            </a:r>
            <a:r>
              <a:rPr lang="ru-RU" sz="2000" dirty="0">
                <a:solidFill>
                  <a:srgbClr val="FF0000"/>
                </a:solidFill>
                <a:latin typeface="Arial" panose="020B0604020202020204" pitchFamily="34" charset="0"/>
              </a:rPr>
              <a:t>до </a:t>
            </a:r>
            <a:r>
              <a:rPr lang="ru-RU" sz="2000" dirty="0" smtClean="0">
                <a:solidFill>
                  <a:srgbClr val="FF0000"/>
                </a:solidFill>
                <a:latin typeface="Arial" panose="020B0604020202020204" pitchFamily="34" charset="0"/>
              </a:rPr>
              <a:t>20 </a:t>
            </a:r>
            <a:r>
              <a:rPr lang="ru-RU" sz="2000" dirty="0">
                <a:solidFill>
                  <a:srgbClr val="FF0000"/>
                </a:solidFill>
                <a:latin typeface="Arial" panose="020B0604020202020204" pitchFamily="34" charset="0"/>
              </a:rPr>
              <a:t>апреля</a:t>
            </a:r>
            <a:r>
              <a:rPr lang="ru-RU" sz="2000" dirty="0">
                <a:solidFill>
                  <a:srgbClr val="22518A"/>
                </a:solidFill>
                <a:latin typeface="Arial" panose="020B0604020202020204" pitchFamily="34" charset="0"/>
              </a:rPr>
              <a:t>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386283" y="495300"/>
            <a:ext cx="5183982" cy="707886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Информирование участников образовательного процесса</a:t>
            </a:r>
            <a:endParaRPr lang="ru-RU" sz="2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1301485"/>
      </p:ext>
    </p:extLst>
  </p:cSld>
  <p:clrMapOvr>
    <a:masterClrMapping/>
  </p:clrMapOvr>
  <p:transition spd="med">
    <p:cover dir="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4"/>
          <p:cNvGrpSpPr>
            <a:grpSpLocks/>
          </p:cNvGrpSpPr>
          <p:nvPr/>
        </p:nvGrpSpPr>
        <p:grpSpPr bwMode="auto">
          <a:xfrm>
            <a:off x="228600" y="304800"/>
            <a:ext cx="2133600" cy="1328738"/>
            <a:chOff x="144" y="192"/>
            <a:chExt cx="1344" cy="837"/>
          </a:xfrm>
        </p:grpSpPr>
        <p:pic>
          <p:nvPicPr>
            <p:cNvPr id="7" name="Picture 5" descr="Ы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BFBFB"/>
                </a:clrFrom>
                <a:clrTo>
                  <a:srgbClr val="FBFBFB">
                    <a:alpha val="0"/>
                  </a:srgbClr>
                </a:clrTo>
              </a:clrChange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4" y="192"/>
              <a:ext cx="1344" cy="8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WordArt 6"/>
            <p:cNvSpPr>
              <a:spLocks noChangeArrowheads="1" noChangeShapeType="1" noTextEdit="1"/>
            </p:cNvSpPr>
            <p:nvPr/>
          </p:nvSpPr>
          <p:spPr bwMode="auto">
            <a:xfrm>
              <a:off x="144" y="240"/>
              <a:ext cx="384" cy="14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66"/>
                    </a:solidFill>
                    <a:round/>
                    <a:headEnd/>
                    <a:tailEnd/>
                  </a:ln>
                  <a:solidFill>
                    <a:srgbClr val="0033CC"/>
                  </a:solidFill>
                  <a:latin typeface="Times New Roman"/>
                  <a:cs typeface="Times New Roman"/>
                </a:rPr>
                <a:t>ГИА</a:t>
              </a:r>
            </a:p>
          </p:txBody>
        </p:sp>
      </p:grp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63925" y="1484784"/>
            <a:ext cx="8363272" cy="4525963"/>
          </a:xfrm>
        </p:spPr>
        <p:txBody>
          <a:bodyPr>
            <a:noAutofit/>
          </a:bodyPr>
          <a:lstStyle/>
          <a:p>
            <a:pPr>
              <a:buFont typeface="Wingdings" panose="05000000000000000000" pitchFamily="2" charset="2"/>
              <a:buChar char="ü"/>
            </a:pPr>
            <a:r>
              <a:rPr lang="ru-RU" sz="2000" dirty="0" smtClean="0"/>
              <a:t>Проводится </a:t>
            </a:r>
            <a:r>
              <a:rPr lang="ru-RU" sz="2000" dirty="0"/>
              <a:t>с использованием </a:t>
            </a:r>
            <a:r>
              <a:rPr lang="ru-RU" sz="2000" b="1" dirty="0">
                <a:solidFill>
                  <a:srgbClr val="0070C0"/>
                </a:solidFill>
              </a:rPr>
              <a:t>текстов и заданий,  </a:t>
            </a:r>
            <a:r>
              <a:rPr lang="ru-RU" sz="2000" dirty="0" smtClean="0"/>
              <a:t>разработанных </a:t>
            </a:r>
            <a:r>
              <a:rPr lang="ru-RU" sz="2000" dirty="0"/>
              <a:t>органами исполнительной власти субъектов Российской Федерации, осуществляющими государственное управление в сфере образования</a:t>
            </a:r>
            <a:r>
              <a:rPr lang="ru-RU" sz="2000" dirty="0" smtClean="0"/>
              <a:t>.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2000" dirty="0"/>
              <a:t>Форма экзамена -  </a:t>
            </a:r>
            <a:r>
              <a:rPr lang="ru-RU" sz="2000" b="1" u="sng" dirty="0">
                <a:solidFill>
                  <a:srgbClr val="0070C0"/>
                </a:solidFill>
              </a:rPr>
              <a:t>изложение с творческим заданием</a:t>
            </a:r>
            <a:r>
              <a:rPr lang="ru-RU" sz="2000" u="sng" dirty="0">
                <a:solidFill>
                  <a:srgbClr val="0070C0"/>
                </a:solidFill>
              </a:rPr>
              <a:t>. 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2000" dirty="0" smtClean="0"/>
              <a:t>Для </a:t>
            </a:r>
            <a:r>
              <a:rPr lang="ru-RU" sz="2000" dirty="0"/>
              <a:t>оценки экзаменационной работы </a:t>
            </a:r>
            <a:r>
              <a:rPr lang="ru-RU" sz="2000" b="1" dirty="0" smtClean="0">
                <a:solidFill>
                  <a:srgbClr val="0070C0"/>
                </a:solidFill>
              </a:rPr>
              <a:t>используются </a:t>
            </a:r>
            <a:r>
              <a:rPr lang="ru-RU" sz="2000" b="1" dirty="0">
                <a:solidFill>
                  <a:srgbClr val="0070C0"/>
                </a:solidFill>
              </a:rPr>
              <a:t>единые критерии оценивания. 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2000" dirty="0" smtClean="0"/>
              <a:t>МОиН РТ устанавливается </a:t>
            </a:r>
            <a:r>
              <a:rPr lang="ru-RU" sz="2000" b="1" dirty="0">
                <a:solidFill>
                  <a:srgbClr val="0070C0"/>
                </a:solidFill>
              </a:rPr>
              <a:t>единое минимальное количество баллов </a:t>
            </a:r>
            <a:r>
              <a:rPr lang="ru-RU" sz="2000" dirty="0"/>
              <a:t>государственной итоговой аттестации, подтверждающее освоение образовательных программ основного общего образования по родным </a:t>
            </a:r>
            <a:r>
              <a:rPr lang="ru-RU" sz="2000" dirty="0" smtClean="0"/>
              <a:t>языкам.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2000" dirty="0"/>
              <a:t>Экзаменационные </a:t>
            </a:r>
            <a:r>
              <a:rPr lang="ru-RU" sz="2000" b="1" dirty="0">
                <a:solidFill>
                  <a:srgbClr val="0070C0"/>
                </a:solidFill>
              </a:rPr>
              <a:t>работы оформляются на бланках ответов</a:t>
            </a:r>
            <a:r>
              <a:rPr lang="ru-RU" sz="2000" dirty="0">
                <a:solidFill>
                  <a:srgbClr val="0070C0"/>
                </a:solidFill>
              </a:rPr>
              <a:t>.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2000" dirty="0"/>
              <a:t>Проверку работ осуществляет  </a:t>
            </a:r>
            <a:r>
              <a:rPr lang="ru-RU" sz="2000" b="1" dirty="0">
                <a:solidFill>
                  <a:srgbClr val="0070C0"/>
                </a:solidFill>
              </a:rPr>
              <a:t>предметная комиссия.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2000" b="1" dirty="0">
                <a:solidFill>
                  <a:srgbClr val="0070C0"/>
                </a:solidFill>
              </a:rPr>
              <a:t>Информация об участниках вносится в РИС и ФИС.</a:t>
            </a:r>
            <a:endParaRPr lang="ru-RU" sz="2000" dirty="0">
              <a:solidFill>
                <a:srgbClr val="0070C0"/>
              </a:solidFill>
            </a:endParaRPr>
          </a:p>
          <a:p>
            <a:pPr>
              <a:buFont typeface="Wingdings" panose="05000000000000000000" pitchFamily="2" charset="2"/>
              <a:buChar char="ü"/>
            </a:pPr>
            <a:endParaRPr lang="ru-RU" sz="2000" dirty="0"/>
          </a:p>
          <a:p>
            <a:pPr>
              <a:buFont typeface="Wingdings" panose="05000000000000000000" pitchFamily="2" charset="2"/>
              <a:buChar char="ü"/>
            </a:pPr>
            <a:endParaRPr lang="ru-RU" sz="23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818583" y="515726"/>
            <a:ext cx="806489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b="1" dirty="0" smtClean="0">
                <a:solidFill>
                  <a:srgbClr val="C00000"/>
                </a:solidFill>
              </a:rPr>
              <a:t>ГИА по родному (татарскому, чувашскому, удмуртскому, марийскому, мордовскому) языку</a:t>
            </a:r>
            <a:endParaRPr lang="ru-RU" sz="2200" b="1" dirty="0">
              <a:solidFill>
                <a:srgbClr val="C00000"/>
              </a:solidFill>
            </a:endParaRPr>
          </a:p>
        </p:txBody>
      </p:sp>
      <p:pic>
        <p:nvPicPr>
          <p:cNvPr id="4" name="Picture 13"/>
          <p:cNvPicPr>
            <a:picLocks noChangeAspect="1" noChangeArrowheads="1"/>
          </p:cNvPicPr>
          <p:nvPr/>
        </p:nvPicPr>
        <p:blipFill>
          <a:blip r:embed="rId4">
            <a:lum bright="32000" contrast="-6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802" b="5360"/>
          <a:stretch>
            <a:fillRect/>
          </a:stretch>
        </p:blipFill>
        <p:spPr bwMode="auto">
          <a:xfrm>
            <a:off x="0" y="6132513"/>
            <a:ext cx="9144000" cy="754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2132537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>
            <a:grpSpLocks/>
          </p:cNvGrpSpPr>
          <p:nvPr/>
        </p:nvGrpSpPr>
        <p:grpSpPr bwMode="auto">
          <a:xfrm>
            <a:off x="228600" y="116457"/>
            <a:ext cx="2133600" cy="1328738"/>
            <a:chOff x="144" y="192"/>
            <a:chExt cx="1344" cy="837"/>
          </a:xfrm>
        </p:grpSpPr>
        <p:pic>
          <p:nvPicPr>
            <p:cNvPr id="6" name="Picture 5" descr="Ы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BFBFB"/>
                </a:clrFrom>
                <a:clrTo>
                  <a:srgbClr val="FBFBFB">
                    <a:alpha val="0"/>
                  </a:srgbClr>
                </a:clrTo>
              </a:clrChange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4" y="192"/>
              <a:ext cx="1344" cy="8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" name="WordArt 6"/>
            <p:cNvSpPr>
              <a:spLocks noChangeArrowheads="1" noChangeShapeType="1" noTextEdit="1"/>
            </p:cNvSpPr>
            <p:nvPr/>
          </p:nvSpPr>
          <p:spPr bwMode="auto">
            <a:xfrm>
              <a:off x="144" y="240"/>
              <a:ext cx="384" cy="14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66"/>
                    </a:solidFill>
                    <a:round/>
                    <a:headEnd/>
                    <a:tailEnd/>
                  </a:ln>
                  <a:solidFill>
                    <a:srgbClr val="0033CC"/>
                  </a:solidFill>
                  <a:latin typeface="Times New Roman"/>
                  <a:cs typeface="Times New Roman"/>
                </a:rPr>
                <a:t>ГИА</a:t>
              </a:r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274638"/>
            <a:ext cx="7391400" cy="850106"/>
          </a:xfrm>
        </p:spPr>
        <p:txBody>
          <a:bodyPr>
            <a:normAutofit fontScale="90000"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Единое республиканское тестирование по татарскому языку</a:t>
            </a:r>
            <a:endParaRPr lang="ru-RU" sz="2800" b="1" dirty="0">
              <a:solidFill>
                <a:srgbClr val="FF0000"/>
              </a:solidFill>
            </a:endParaRPr>
          </a:p>
        </p:txBody>
      </p:sp>
      <p:pic>
        <p:nvPicPr>
          <p:cNvPr id="8" name="Picture 13"/>
          <p:cNvPicPr>
            <a:picLocks noChangeAspect="1" noChangeArrowheads="1"/>
          </p:cNvPicPr>
          <p:nvPr/>
        </p:nvPicPr>
        <p:blipFill>
          <a:blip r:embed="rId3">
            <a:lum bright="32000" contrast="-6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802" b="5360"/>
          <a:stretch>
            <a:fillRect/>
          </a:stretch>
        </p:blipFill>
        <p:spPr bwMode="auto">
          <a:xfrm>
            <a:off x="4763" y="6103938"/>
            <a:ext cx="9144000" cy="754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228600" y="1412777"/>
            <a:ext cx="8807896" cy="75405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2200" dirty="0" smtClean="0"/>
              <a:t>Проводится в целях реализации мероприятий республиканской системы оценки качества образования;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2200" dirty="0" smtClean="0"/>
              <a:t>представляет собой открытую и независимую процедуру оценивания достижений обучающихся, завершающих освоение общеобразовательной программы основного общего образования по предмету «Татарский язык», с использованием заданий стандартизированной формы – контрольных измерительных материалов;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2200" dirty="0" smtClean="0"/>
              <a:t>проводится в пунктах проведения единого республиканского тестирования, организованных на базе общеобразовательных организаций;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2200" dirty="0" smtClean="0"/>
              <a:t>дата проведения – </a:t>
            </a:r>
            <a:r>
              <a:rPr lang="ru-RU" sz="2200" b="1" dirty="0" smtClean="0">
                <a:solidFill>
                  <a:srgbClr val="C00000"/>
                </a:solidFill>
              </a:rPr>
              <a:t>12 мая 2015 года</a:t>
            </a:r>
            <a:r>
              <a:rPr lang="ru-RU" sz="2200" dirty="0" smtClean="0"/>
              <a:t>;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2200" dirty="0" smtClean="0"/>
              <a:t>продолжительность экзамена - </a:t>
            </a:r>
            <a:r>
              <a:rPr lang="ru-RU" sz="2200" b="1" dirty="0" smtClean="0">
                <a:solidFill>
                  <a:srgbClr val="C00000"/>
                </a:solidFill>
              </a:rPr>
              <a:t>2 часа 30 минут (150 минут)</a:t>
            </a:r>
          </a:p>
          <a:p>
            <a:pPr marL="285750" indent="-285750">
              <a:buFontTx/>
              <a:buChar char="-"/>
            </a:pPr>
            <a:endParaRPr lang="ru-RU" dirty="0"/>
          </a:p>
          <a:p>
            <a:pPr marL="285750" indent="-285750">
              <a:buFontTx/>
              <a:buChar char="-"/>
            </a:pPr>
            <a:endParaRPr lang="ru-RU" dirty="0" smtClean="0"/>
          </a:p>
          <a:p>
            <a:pPr marL="285750" indent="-285750">
              <a:buFontTx/>
              <a:buChar char="-"/>
            </a:pPr>
            <a:endParaRPr lang="ru-RU" dirty="0"/>
          </a:p>
          <a:p>
            <a:pPr marL="285750" indent="-285750">
              <a:buFontTx/>
              <a:buChar char="-"/>
            </a:pPr>
            <a:endParaRPr lang="ru-RU" dirty="0" smtClean="0"/>
          </a:p>
          <a:p>
            <a:pPr marL="285750" indent="-285750">
              <a:buFontTx/>
              <a:buChar char="-"/>
            </a:pPr>
            <a:endParaRPr lang="ru-RU" dirty="0"/>
          </a:p>
          <a:p>
            <a:pPr marL="285750" indent="-285750">
              <a:buFontTx/>
              <a:buChar char="-"/>
            </a:pPr>
            <a:endParaRPr lang="ru-RU" dirty="0" smtClean="0"/>
          </a:p>
          <a:p>
            <a:pPr marL="285750" indent="-285750">
              <a:buFontTx/>
              <a:buChar char="-"/>
            </a:pPr>
            <a:endParaRPr lang="ru-RU" dirty="0"/>
          </a:p>
          <a:p>
            <a:pPr marL="285750" indent="-285750">
              <a:buFontTx/>
              <a:buChar char="-"/>
            </a:pPr>
            <a:endParaRPr lang="ru-RU" dirty="0" smtClean="0"/>
          </a:p>
          <a:p>
            <a:pPr marL="285750" indent="-285750">
              <a:buFontTx/>
              <a:buChar char="-"/>
            </a:pPr>
            <a:endParaRPr lang="ru-RU" dirty="0"/>
          </a:p>
          <a:p>
            <a:pPr marL="285750" indent="-285750">
              <a:buFontTx/>
              <a:buChar char="-"/>
            </a:pPr>
            <a:endParaRPr lang="ru-RU" dirty="0" smtClean="0"/>
          </a:p>
          <a:p>
            <a:pPr marL="285750" indent="-285750">
              <a:buFontTx/>
              <a:buChar char="-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0463107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>
            <a:grpSpLocks/>
          </p:cNvGrpSpPr>
          <p:nvPr/>
        </p:nvGrpSpPr>
        <p:grpSpPr bwMode="auto">
          <a:xfrm>
            <a:off x="228600" y="116457"/>
            <a:ext cx="2133600" cy="1328738"/>
            <a:chOff x="144" y="192"/>
            <a:chExt cx="1344" cy="837"/>
          </a:xfrm>
        </p:grpSpPr>
        <p:pic>
          <p:nvPicPr>
            <p:cNvPr id="6" name="Picture 5" descr="Ы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BFBFB"/>
                </a:clrFrom>
                <a:clrTo>
                  <a:srgbClr val="FBFBFB">
                    <a:alpha val="0"/>
                  </a:srgbClr>
                </a:clrTo>
              </a:clrChange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4" y="192"/>
              <a:ext cx="1344" cy="8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" name="WordArt 6"/>
            <p:cNvSpPr>
              <a:spLocks noChangeArrowheads="1" noChangeShapeType="1" noTextEdit="1"/>
            </p:cNvSpPr>
            <p:nvPr/>
          </p:nvSpPr>
          <p:spPr bwMode="auto">
            <a:xfrm>
              <a:off x="144" y="240"/>
              <a:ext cx="384" cy="14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66"/>
                    </a:solidFill>
                    <a:round/>
                    <a:headEnd/>
                    <a:tailEnd/>
                  </a:ln>
                  <a:solidFill>
                    <a:srgbClr val="0033CC"/>
                  </a:solidFill>
                  <a:latin typeface="Times New Roman"/>
                  <a:cs typeface="Times New Roman"/>
                </a:rPr>
                <a:t>ГИА</a:t>
              </a:r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274638"/>
            <a:ext cx="7391400" cy="850106"/>
          </a:xfrm>
        </p:spPr>
        <p:txBody>
          <a:bodyPr>
            <a:normAutofit fontScale="90000"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Единое республиканское тестирование по татарскому языку</a:t>
            </a:r>
            <a:endParaRPr lang="ru-RU" sz="2800" b="1" dirty="0">
              <a:solidFill>
                <a:srgbClr val="FF0000"/>
              </a:solidFill>
            </a:endParaRPr>
          </a:p>
        </p:txBody>
      </p:sp>
      <p:pic>
        <p:nvPicPr>
          <p:cNvPr id="8" name="Picture 13"/>
          <p:cNvPicPr>
            <a:picLocks noChangeAspect="1" noChangeArrowheads="1"/>
          </p:cNvPicPr>
          <p:nvPr/>
        </p:nvPicPr>
        <p:blipFill>
          <a:blip r:embed="rId3">
            <a:lum bright="32000" contrast="-6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802" b="5360"/>
          <a:stretch>
            <a:fillRect/>
          </a:stretch>
        </p:blipFill>
        <p:spPr bwMode="auto">
          <a:xfrm>
            <a:off x="4763" y="6103938"/>
            <a:ext cx="9144000" cy="754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10452" y="1445195"/>
            <a:ext cx="7841169" cy="38164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200" dirty="0" smtClean="0">
                <a:latin typeface="+mj-lt"/>
              </a:rPr>
              <a:t>      Задания </a:t>
            </a:r>
            <a:r>
              <a:rPr lang="ru-RU" sz="2200" dirty="0">
                <a:latin typeface="+mj-lt"/>
              </a:rPr>
              <a:t>по татарскому языку для обучающихся, прибывших на постоянное место жительства в Республику Татарстан из регионов Российской Федерации, стран СНГ, Дальнего зарубежья, а также вынужденно покинувших территорию </a:t>
            </a:r>
            <a:r>
              <a:rPr lang="ru-RU" sz="2200" dirty="0" smtClean="0">
                <a:latin typeface="+mj-lt"/>
              </a:rPr>
              <a:t>Украины, </a:t>
            </a:r>
            <a:r>
              <a:rPr lang="ru-RU" sz="2200" b="1" dirty="0">
                <a:latin typeface="+mj-lt"/>
              </a:rPr>
              <a:t>разрабатываются образовательной организацией самостоятельно с учетом объема учебного материала, изученного конкретным обучающимся. </a:t>
            </a:r>
          </a:p>
          <a:p>
            <a:pPr algn="just"/>
            <a:r>
              <a:rPr lang="ru-RU" sz="2200" dirty="0" smtClean="0">
                <a:latin typeface="+mj-lt"/>
              </a:rPr>
              <a:t>      Проверку </a:t>
            </a:r>
            <a:r>
              <a:rPr lang="ru-RU" sz="2200" dirty="0">
                <a:latin typeface="+mj-lt"/>
              </a:rPr>
              <a:t>и оценку знаний обучающихся, прибывших в Республику Татарстан, </a:t>
            </a:r>
            <a:r>
              <a:rPr lang="ru-RU" sz="2200" b="1" dirty="0">
                <a:latin typeface="+mj-lt"/>
              </a:rPr>
              <a:t>осуществляет образовательная организация самостоятельно.</a:t>
            </a:r>
            <a:r>
              <a:rPr lang="ru-RU" sz="2200" dirty="0">
                <a:latin typeface="+mj-lt"/>
              </a:rPr>
              <a:t> Результаты тестирования оформляются протоколом и направляются в МОУО.</a:t>
            </a:r>
          </a:p>
        </p:txBody>
      </p:sp>
    </p:spTree>
    <p:extLst>
      <p:ext uri="{BB962C8B-B14F-4D97-AF65-F5344CB8AC3E}">
        <p14:creationId xmlns:p14="http://schemas.microsoft.com/office/powerpoint/2010/main" val="37166073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>
            <a:grpSpLocks/>
          </p:cNvGrpSpPr>
          <p:nvPr/>
        </p:nvGrpSpPr>
        <p:grpSpPr bwMode="auto">
          <a:xfrm>
            <a:off x="228600" y="116457"/>
            <a:ext cx="2133600" cy="1328738"/>
            <a:chOff x="144" y="192"/>
            <a:chExt cx="1344" cy="837"/>
          </a:xfrm>
        </p:grpSpPr>
        <p:pic>
          <p:nvPicPr>
            <p:cNvPr id="6" name="Picture 5" descr="Ы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BFBFB"/>
                </a:clrFrom>
                <a:clrTo>
                  <a:srgbClr val="FBFBFB">
                    <a:alpha val="0"/>
                  </a:srgbClr>
                </a:clrTo>
              </a:clrChange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4" y="192"/>
              <a:ext cx="1344" cy="8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" name="WordArt 6"/>
            <p:cNvSpPr>
              <a:spLocks noChangeArrowheads="1" noChangeShapeType="1" noTextEdit="1"/>
            </p:cNvSpPr>
            <p:nvPr/>
          </p:nvSpPr>
          <p:spPr bwMode="auto">
            <a:xfrm>
              <a:off x="144" y="240"/>
              <a:ext cx="384" cy="14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66"/>
                    </a:solidFill>
                    <a:round/>
                    <a:headEnd/>
                    <a:tailEnd/>
                  </a:ln>
                  <a:solidFill>
                    <a:srgbClr val="0033CC"/>
                  </a:solidFill>
                  <a:latin typeface="Times New Roman"/>
                  <a:cs typeface="Times New Roman"/>
                </a:rPr>
                <a:t>ГИА</a:t>
              </a:r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274638"/>
            <a:ext cx="7391400" cy="850106"/>
          </a:xfrm>
        </p:spPr>
        <p:txBody>
          <a:bodyPr>
            <a:normAutofit fontScale="90000"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Единое республиканское тестирование по татарскому языку</a:t>
            </a:r>
            <a:endParaRPr lang="ru-RU" sz="2800" b="1" dirty="0">
              <a:solidFill>
                <a:srgbClr val="FF0000"/>
              </a:solidFill>
            </a:endParaRPr>
          </a:p>
        </p:txBody>
      </p:sp>
      <p:pic>
        <p:nvPicPr>
          <p:cNvPr id="8" name="Picture 13"/>
          <p:cNvPicPr>
            <a:picLocks noChangeAspect="1" noChangeArrowheads="1"/>
          </p:cNvPicPr>
          <p:nvPr/>
        </p:nvPicPr>
        <p:blipFill>
          <a:blip r:embed="rId3">
            <a:lum bright="32000" contrast="-6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802" b="5360"/>
          <a:stretch>
            <a:fillRect/>
          </a:stretch>
        </p:blipFill>
        <p:spPr bwMode="auto">
          <a:xfrm>
            <a:off x="4763" y="6103938"/>
            <a:ext cx="9144000" cy="754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10452" y="1445195"/>
            <a:ext cx="7841169" cy="38164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/>
              <a:t>      </a:t>
            </a:r>
            <a:r>
              <a:rPr lang="ru-RU" sz="2200" dirty="0" smtClean="0"/>
              <a:t>Для обучающихся специальных (коррекционных) образовательных организаций, специальных учебно-воспитательных учреждений закрытого типа для детей и подростков с </a:t>
            </a:r>
            <a:r>
              <a:rPr lang="ru-RU" sz="2200" dirty="0" err="1" smtClean="0"/>
              <a:t>девиантным</a:t>
            </a:r>
            <a:r>
              <a:rPr lang="ru-RU" sz="2200" dirty="0" smtClean="0"/>
              <a:t> поведением, образовательных организаций уголовно-исполнительной системы, находящихся в оздоровительных образовательных организациях санаторного типа, обучавшихся по состоянию здоровья на дому, задания по татарскому языку </a:t>
            </a:r>
            <a:r>
              <a:rPr lang="ru-RU" sz="2200" b="1" dirty="0" smtClean="0"/>
              <a:t>разрабатываются с учетом учебных программ и проверяются образовательными организациями самостоятельно.</a:t>
            </a:r>
          </a:p>
          <a:p>
            <a:pPr algn="just"/>
            <a:r>
              <a:rPr lang="ru-RU" sz="2200" dirty="0"/>
              <a:t> </a:t>
            </a:r>
            <a:r>
              <a:rPr lang="ru-RU" sz="2200" dirty="0" smtClean="0"/>
              <a:t>    </a:t>
            </a:r>
            <a:endParaRPr lang="ru-RU" sz="2200" dirty="0"/>
          </a:p>
        </p:txBody>
      </p:sp>
    </p:spTree>
    <p:extLst>
      <p:ext uri="{BB962C8B-B14F-4D97-AF65-F5344CB8AC3E}">
        <p14:creationId xmlns:p14="http://schemas.microsoft.com/office/powerpoint/2010/main" val="193324428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4"/>
          <p:cNvGrpSpPr>
            <a:grpSpLocks/>
          </p:cNvGrpSpPr>
          <p:nvPr/>
        </p:nvGrpSpPr>
        <p:grpSpPr bwMode="auto">
          <a:xfrm>
            <a:off x="228600" y="304800"/>
            <a:ext cx="2133600" cy="1328738"/>
            <a:chOff x="144" y="192"/>
            <a:chExt cx="1344" cy="837"/>
          </a:xfrm>
        </p:grpSpPr>
        <p:pic>
          <p:nvPicPr>
            <p:cNvPr id="18" name="Picture 5" descr="Ы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BFBFB"/>
                </a:clrFrom>
                <a:clrTo>
                  <a:srgbClr val="FBFBFB">
                    <a:alpha val="0"/>
                  </a:srgbClr>
                </a:clrTo>
              </a:clrChange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4" y="192"/>
              <a:ext cx="1344" cy="8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" name="WordArt 6"/>
            <p:cNvSpPr>
              <a:spLocks noChangeArrowheads="1" noChangeShapeType="1" noTextEdit="1"/>
            </p:cNvSpPr>
            <p:nvPr/>
          </p:nvSpPr>
          <p:spPr bwMode="auto">
            <a:xfrm>
              <a:off x="144" y="240"/>
              <a:ext cx="384" cy="14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66"/>
                    </a:solidFill>
                    <a:round/>
                    <a:headEnd/>
                    <a:tailEnd/>
                  </a:ln>
                  <a:solidFill>
                    <a:srgbClr val="0033CC"/>
                  </a:solidFill>
                  <a:latin typeface="Times New Roman"/>
                  <a:cs typeface="Times New Roman"/>
                </a:rPr>
                <a:t>ГИА</a:t>
              </a:r>
            </a:p>
          </p:txBody>
        </p:sp>
      </p:grpSp>
      <p:sp>
        <p:nvSpPr>
          <p:cNvPr id="13" name="Прямоугольник 12"/>
          <p:cNvSpPr/>
          <p:nvPr/>
        </p:nvSpPr>
        <p:spPr>
          <a:xfrm>
            <a:off x="1323866" y="2932253"/>
            <a:ext cx="288925" cy="613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1" name="Объект 2"/>
          <p:cNvSpPr txBox="1">
            <a:spLocks/>
          </p:cNvSpPr>
          <p:nvPr/>
        </p:nvSpPr>
        <p:spPr>
          <a:xfrm>
            <a:off x="4716016" y="-3491869"/>
            <a:ext cx="5976664" cy="46085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1400" dirty="0">
              <a:solidFill>
                <a:srgbClr val="2E3192"/>
              </a:solidFill>
              <a:latin typeface="Cambria" panose="020405030504060302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67152" y="987233"/>
            <a:ext cx="8064896" cy="47397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/>
              <a:t>1</a:t>
            </a:r>
            <a:r>
              <a:rPr lang="ru-RU" sz="2200" dirty="0" smtClean="0"/>
              <a:t>. </a:t>
            </a:r>
            <a:r>
              <a:rPr lang="ru-RU" sz="2000" dirty="0" smtClean="0"/>
              <a:t>Изменение формы ГИА (</a:t>
            </a:r>
            <a:r>
              <a:rPr lang="ru-RU" sz="2000" dirty="0" smtClean="0"/>
              <a:t>ОГЭ в спец. аудитории, </a:t>
            </a:r>
            <a:r>
              <a:rPr lang="ru-RU" sz="2000" dirty="0" smtClean="0"/>
              <a:t>ГВЭ) – в течение </a:t>
            </a:r>
            <a:r>
              <a:rPr lang="ru-RU" sz="2000" dirty="0" smtClean="0"/>
              <a:t>            2 </a:t>
            </a:r>
            <a:r>
              <a:rPr lang="ru-RU" sz="2000" dirty="0" smtClean="0"/>
              <a:t>дней со дня получения сведений (выписок из протоколов </a:t>
            </a:r>
            <a:r>
              <a:rPr lang="ru-RU" sz="2000" dirty="0" smtClean="0"/>
              <a:t>ГЭК РТ).</a:t>
            </a:r>
            <a:endParaRPr lang="ru-RU" sz="2000" dirty="0" smtClean="0"/>
          </a:p>
          <a:p>
            <a:pPr algn="just"/>
            <a:r>
              <a:rPr lang="ru-RU" sz="2000" dirty="0" smtClean="0"/>
              <a:t>2. Изменение (добавление предмета) перечня предметов по выбору – не позднее  2 недель до начала экзаменов </a:t>
            </a:r>
            <a:r>
              <a:rPr lang="ru-RU" sz="2000" dirty="0" smtClean="0"/>
              <a:t>(при наличии у них уважительных причин (болезни или иных обстоятельств, подтвержденных документально). </a:t>
            </a:r>
            <a:endParaRPr lang="ru-RU" sz="2000" dirty="0" smtClean="0"/>
          </a:p>
          <a:p>
            <a:pPr algn="just"/>
            <a:r>
              <a:rPr lang="ru-RU" sz="2000" dirty="0" smtClean="0"/>
              <a:t>3. Изменение данных о документе, </a:t>
            </a:r>
            <a:r>
              <a:rPr lang="ru-RU" sz="2000" dirty="0" smtClean="0"/>
              <a:t>удостоверяющий </a:t>
            </a:r>
            <a:r>
              <a:rPr lang="ru-RU" sz="2000" dirty="0"/>
              <a:t>личность </a:t>
            </a:r>
            <a:r>
              <a:rPr lang="ru-RU" sz="2000" dirty="0" smtClean="0"/>
              <a:t>               (</a:t>
            </a:r>
            <a:r>
              <a:rPr lang="ru-RU" sz="2000" dirty="0"/>
              <a:t>в течение 2 дней после </a:t>
            </a:r>
            <a:r>
              <a:rPr lang="ru-RU" sz="2000" dirty="0" smtClean="0"/>
              <a:t>получение документа).</a:t>
            </a:r>
          </a:p>
          <a:p>
            <a:pPr algn="just"/>
            <a:r>
              <a:rPr lang="ru-RU" sz="2000" dirty="0" smtClean="0"/>
              <a:t>4. Изменение, связанные с прибытием  (выбытием) в образовательные организации (в течение 3 рабочих дней оформляется ходатайство, после получения соответствующего решения ГЭК РТ).</a:t>
            </a:r>
            <a:endParaRPr lang="ru-RU" sz="2000" dirty="0"/>
          </a:p>
          <a:p>
            <a:pPr algn="just"/>
            <a:endParaRPr lang="ru-RU" sz="2000" dirty="0" smtClean="0"/>
          </a:p>
          <a:p>
            <a:pPr algn="just"/>
            <a:r>
              <a:rPr lang="ru-RU" sz="2000" dirty="0" smtClean="0"/>
              <a:t>Вносимые в РИС изменения согласовываются с региональным оператором по тел. 8(432) 23-09-07</a:t>
            </a:r>
            <a:endParaRPr lang="ru-RU" sz="2000" dirty="0"/>
          </a:p>
          <a:p>
            <a:pPr algn="just"/>
            <a:endParaRPr lang="ru-RU" sz="2000" dirty="0">
              <a:solidFill>
                <a:srgbClr val="204C82"/>
              </a:solidFill>
            </a:endParaRPr>
          </a:p>
        </p:txBody>
      </p:sp>
      <p:pic>
        <p:nvPicPr>
          <p:cNvPr id="22" name="Picture 13"/>
          <p:cNvPicPr>
            <a:picLocks noChangeAspect="1" noChangeArrowheads="1"/>
          </p:cNvPicPr>
          <p:nvPr/>
        </p:nvPicPr>
        <p:blipFill>
          <a:blip r:embed="rId4">
            <a:lum bright="32000" contrast="-6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802" b="5360"/>
          <a:stretch>
            <a:fillRect/>
          </a:stretch>
        </p:blipFill>
        <p:spPr bwMode="auto">
          <a:xfrm>
            <a:off x="0" y="6132513"/>
            <a:ext cx="9144000" cy="754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295400" y="196334"/>
            <a:ext cx="75250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</a:pPr>
            <a:endParaRPr lang="ru-RU" b="1" dirty="0">
              <a:solidFill>
                <a:srgbClr val="2E3192"/>
              </a:solidFill>
              <a:latin typeface="Cambria" panose="02040503050406030204" pitchFamily="18" charset="0"/>
              <a:ea typeface="Times New Roman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098260" y="295003"/>
            <a:ext cx="7235511" cy="461665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Внесение изменений в РИС</a:t>
            </a:r>
            <a:endParaRPr lang="ru-RU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1966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4"/>
          <p:cNvGrpSpPr>
            <a:grpSpLocks/>
          </p:cNvGrpSpPr>
          <p:nvPr/>
        </p:nvGrpSpPr>
        <p:grpSpPr bwMode="auto">
          <a:xfrm>
            <a:off x="228600" y="304800"/>
            <a:ext cx="2133600" cy="1328738"/>
            <a:chOff x="144" y="192"/>
            <a:chExt cx="1344" cy="837"/>
          </a:xfrm>
        </p:grpSpPr>
        <p:pic>
          <p:nvPicPr>
            <p:cNvPr id="18" name="Picture 5" descr="Ы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BFBFB"/>
                </a:clrFrom>
                <a:clrTo>
                  <a:srgbClr val="FBFBFB">
                    <a:alpha val="0"/>
                  </a:srgbClr>
                </a:clrTo>
              </a:clrChange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4" y="192"/>
              <a:ext cx="1344" cy="8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" name="WordArt 6"/>
            <p:cNvSpPr>
              <a:spLocks noChangeArrowheads="1" noChangeShapeType="1" noTextEdit="1"/>
            </p:cNvSpPr>
            <p:nvPr/>
          </p:nvSpPr>
          <p:spPr bwMode="auto">
            <a:xfrm>
              <a:off x="144" y="240"/>
              <a:ext cx="384" cy="14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66"/>
                    </a:solidFill>
                    <a:round/>
                    <a:headEnd/>
                    <a:tailEnd/>
                  </a:ln>
                  <a:solidFill>
                    <a:srgbClr val="0033CC"/>
                  </a:solidFill>
                  <a:latin typeface="Times New Roman"/>
                  <a:cs typeface="Times New Roman"/>
                </a:rPr>
                <a:t>ГИА</a:t>
              </a:r>
            </a:p>
          </p:txBody>
        </p:sp>
      </p:grpSp>
      <p:sp>
        <p:nvSpPr>
          <p:cNvPr id="13" name="Прямоугольник 12"/>
          <p:cNvSpPr/>
          <p:nvPr/>
        </p:nvSpPr>
        <p:spPr>
          <a:xfrm>
            <a:off x="1323866" y="2932253"/>
            <a:ext cx="288925" cy="613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1" name="Объект 2"/>
          <p:cNvSpPr txBox="1">
            <a:spLocks/>
          </p:cNvSpPr>
          <p:nvPr/>
        </p:nvSpPr>
        <p:spPr>
          <a:xfrm>
            <a:off x="4716016" y="-3491869"/>
            <a:ext cx="5976664" cy="46085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1400" dirty="0">
              <a:solidFill>
                <a:srgbClr val="2E3192"/>
              </a:solidFill>
              <a:latin typeface="Cambria" panose="020405030504060302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28600" y="877233"/>
            <a:ext cx="8915400" cy="56323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u="sng" dirty="0"/>
              <a:t>Документы, удостоверяющие личность </a:t>
            </a:r>
            <a:r>
              <a:rPr lang="ru-RU" u="sng" dirty="0" smtClean="0"/>
              <a:t>граждан Российской Федерации</a:t>
            </a:r>
            <a:endParaRPr lang="ru-RU" dirty="0"/>
          </a:p>
          <a:p>
            <a:r>
              <a:rPr lang="ru-RU" dirty="0" smtClean="0"/>
              <a:t>1</a:t>
            </a:r>
            <a:r>
              <a:rPr lang="ru-RU" dirty="0"/>
              <a:t>. Паспорт гражданина Российской Федерации, удостоверяющий личность гражданина Российской Федерации на территории Российской Федерации.</a:t>
            </a:r>
          </a:p>
          <a:p>
            <a:r>
              <a:rPr lang="ru-RU" dirty="0"/>
              <a:t>2. Паспорт гражданина Российской Федерации для выезда из Российской Федерации и въезда в Российскую Федерацию, удостоверяющий личность гражданина Российской Федерации за пределами территории Российской Федерации (заграничный).</a:t>
            </a:r>
          </a:p>
          <a:p>
            <a:r>
              <a:rPr lang="ru-RU" dirty="0"/>
              <a:t>3. </a:t>
            </a:r>
            <a:r>
              <a:rPr lang="ru-RU" dirty="0" smtClean="0"/>
              <a:t>Временное </a:t>
            </a:r>
            <a:r>
              <a:rPr lang="ru-RU" dirty="0"/>
              <a:t>удостоверение личности гражданина Российской Федерации, выдаваемое на период оформления паспорта</a:t>
            </a:r>
            <a:r>
              <a:rPr lang="ru-RU" dirty="0" smtClean="0"/>
              <a:t>.</a:t>
            </a:r>
            <a:endParaRPr lang="ru-RU" dirty="0"/>
          </a:p>
          <a:p>
            <a:r>
              <a:rPr lang="ru-RU" u="sng" dirty="0"/>
              <a:t>Документы, удостоверяющие личность иностранных граждан</a:t>
            </a:r>
            <a:endParaRPr lang="ru-RU" dirty="0"/>
          </a:p>
          <a:p>
            <a:r>
              <a:rPr lang="ru-RU" dirty="0" smtClean="0"/>
              <a:t>1</a:t>
            </a:r>
            <a:r>
              <a:rPr lang="ru-RU" dirty="0"/>
              <a:t>. Паспорт гражданина иностранного государства.</a:t>
            </a:r>
          </a:p>
          <a:p>
            <a:r>
              <a:rPr lang="ru-RU" dirty="0"/>
              <a:t>2. Разрешение на временное проживание.</a:t>
            </a:r>
          </a:p>
          <a:p>
            <a:r>
              <a:rPr lang="ru-RU" dirty="0"/>
              <a:t>3. Вид на жительство. </a:t>
            </a:r>
          </a:p>
          <a:p>
            <a:r>
              <a:rPr lang="ru-RU" dirty="0"/>
              <a:t> </a:t>
            </a:r>
            <a:r>
              <a:rPr lang="ru-RU" u="sng" dirty="0" smtClean="0"/>
              <a:t>Документы</a:t>
            </a:r>
            <a:r>
              <a:rPr lang="ru-RU" u="sng" dirty="0"/>
              <a:t>, удостоверяющие личность лица без гражданства</a:t>
            </a:r>
            <a:endParaRPr lang="ru-RU" dirty="0"/>
          </a:p>
          <a:p>
            <a:r>
              <a:rPr lang="ru-RU" dirty="0"/>
              <a:t> </a:t>
            </a:r>
            <a:r>
              <a:rPr lang="ru-RU" dirty="0" smtClean="0"/>
              <a:t>1</a:t>
            </a:r>
            <a:r>
              <a:rPr lang="ru-RU" dirty="0"/>
              <a:t>. Разрешение на временное проживание.</a:t>
            </a:r>
          </a:p>
          <a:p>
            <a:r>
              <a:rPr lang="ru-RU" dirty="0" smtClean="0"/>
              <a:t> 2</a:t>
            </a:r>
            <a:r>
              <a:rPr lang="ru-RU" dirty="0"/>
              <a:t>. Вид на жительство.</a:t>
            </a:r>
          </a:p>
          <a:p>
            <a:r>
              <a:rPr lang="ru-RU" dirty="0"/>
              <a:t> </a:t>
            </a:r>
            <a:r>
              <a:rPr lang="ru-RU" u="sng" dirty="0" smtClean="0"/>
              <a:t>Документы</a:t>
            </a:r>
            <a:r>
              <a:rPr lang="ru-RU" u="sng" dirty="0"/>
              <a:t>, удостоверяющие личность беженцев</a:t>
            </a:r>
            <a:endParaRPr lang="ru-RU" dirty="0"/>
          </a:p>
          <a:p>
            <a:r>
              <a:rPr lang="ru-RU" dirty="0"/>
              <a:t> </a:t>
            </a:r>
            <a:r>
              <a:rPr lang="ru-RU" dirty="0" smtClean="0"/>
              <a:t>Удостоверение </a:t>
            </a:r>
            <a:r>
              <a:rPr lang="ru-RU" dirty="0"/>
              <a:t>беженца.</a:t>
            </a:r>
          </a:p>
          <a:p>
            <a:pPr lvl="0"/>
            <a:r>
              <a:rPr lang="ru-RU" dirty="0"/>
              <a:t>Свидетельство о рассмотрении ходатайства о признании гражданина беженцем.</a:t>
            </a:r>
          </a:p>
          <a:p>
            <a:r>
              <a:rPr lang="ru-RU" dirty="0"/>
              <a:t> </a:t>
            </a:r>
          </a:p>
          <a:p>
            <a:pPr algn="just"/>
            <a:endParaRPr lang="ru-RU" dirty="0">
              <a:solidFill>
                <a:srgbClr val="204C82"/>
              </a:solidFill>
            </a:endParaRPr>
          </a:p>
        </p:txBody>
      </p:sp>
      <p:pic>
        <p:nvPicPr>
          <p:cNvPr id="22" name="Picture 13"/>
          <p:cNvPicPr>
            <a:picLocks noChangeAspect="1" noChangeArrowheads="1"/>
          </p:cNvPicPr>
          <p:nvPr/>
        </p:nvPicPr>
        <p:blipFill>
          <a:blip r:embed="rId4">
            <a:lum bright="32000" contrast="-6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802" b="5360"/>
          <a:stretch>
            <a:fillRect/>
          </a:stretch>
        </p:blipFill>
        <p:spPr bwMode="auto">
          <a:xfrm>
            <a:off x="0" y="6132513"/>
            <a:ext cx="9144000" cy="754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295400" y="239480"/>
            <a:ext cx="75250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</a:pPr>
            <a:endParaRPr lang="ru-RU" b="1" dirty="0">
              <a:solidFill>
                <a:srgbClr val="2E3192"/>
              </a:solidFill>
              <a:latin typeface="Cambria" panose="02040503050406030204" pitchFamily="18" charset="0"/>
              <a:ea typeface="Times New Roman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295399" y="264467"/>
            <a:ext cx="7235511" cy="461665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solidFill>
                  <a:srgbClr val="FF0000"/>
                </a:solidFill>
              </a:rPr>
              <a:t>Документы, удостоверяющие </a:t>
            </a:r>
            <a:r>
              <a:rPr lang="ru-RU" sz="2400" dirty="0" smtClean="0">
                <a:solidFill>
                  <a:srgbClr val="FF0000"/>
                </a:solidFill>
              </a:rPr>
              <a:t>личность</a:t>
            </a:r>
            <a:endParaRPr lang="ru-RU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1084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4"/>
          <p:cNvGrpSpPr>
            <a:grpSpLocks/>
          </p:cNvGrpSpPr>
          <p:nvPr/>
        </p:nvGrpSpPr>
        <p:grpSpPr bwMode="auto">
          <a:xfrm>
            <a:off x="228600" y="304800"/>
            <a:ext cx="2133600" cy="1328738"/>
            <a:chOff x="144" y="192"/>
            <a:chExt cx="1344" cy="837"/>
          </a:xfrm>
        </p:grpSpPr>
        <p:pic>
          <p:nvPicPr>
            <p:cNvPr id="18" name="Picture 5" descr="Ы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BFBFB"/>
                </a:clrFrom>
                <a:clrTo>
                  <a:srgbClr val="FBFBFB">
                    <a:alpha val="0"/>
                  </a:srgbClr>
                </a:clrTo>
              </a:clrChange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4" y="192"/>
              <a:ext cx="1344" cy="8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" name="WordArt 6"/>
            <p:cNvSpPr>
              <a:spLocks noChangeArrowheads="1" noChangeShapeType="1" noTextEdit="1"/>
            </p:cNvSpPr>
            <p:nvPr/>
          </p:nvSpPr>
          <p:spPr bwMode="auto">
            <a:xfrm>
              <a:off x="144" y="240"/>
              <a:ext cx="384" cy="14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66"/>
                    </a:solidFill>
                    <a:round/>
                    <a:headEnd/>
                    <a:tailEnd/>
                  </a:ln>
                  <a:solidFill>
                    <a:srgbClr val="0033CC"/>
                  </a:solidFill>
                  <a:latin typeface="Times New Roman"/>
                  <a:cs typeface="Times New Roman"/>
                </a:rPr>
                <a:t>ГИА</a:t>
              </a:r>
            </a:p>
          </p:txBody>
        </p:sp>
      </p:grpSp>
      <p:sp>
        <p:nvSpPr>
          <p:cNvPr id="13" name="Прямоугольник 12"/>
          <p:cNvSpPr/>
          <p:nvPr/>
        </p:nvSpPr>
        <p:spPr>
          <a:xfrm>
            <a:off x="1323866" y="2932253"/>
            <a:ext cx="288925" cy="613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1" name="Объект 2"/>
          <p:cNvSpPr txBox="1">
            <a:spLocks/>
          </p:cNvSpPr>
          <p:nvPr/>
        </p:nvSpPr>
        <p:spPr>
          <a:xfrm>
            <a:off x="4716016" y="-3491869"/>
            <a:ext cx="5976664" cy="46085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1400" dirty="0">
              <a:solidFill>
                <a:srgbClr val="2E3192"/>
              </a:solidFill>
              <a:latin typeface="Cambria" panose="020405030504060302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16821" y="1340768"/>
            <a:ext cx="8910410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dirty="0"/>
              <a:t>В случае проведения в один день двух экзаменов в соответствии с единым расписанием, утвержденным </a:t>
            </a:r>
            <a:r>
              <a:rPr lang="ru-RU" dirty="0" err="1"/>
              <a:t>Рособрнадзором</a:t>
            </a:r>
            <a:r>
              <a:rPr lang="ru-RU" dirty="0"/>
              <a:t>, допускается в специализированной аудитории </a:t>
            </a:r>
            <a:r>
              <a:rPr lang="ru-RU" b="1" dirty="0" smtClean="0"/>
              <a:t>рассадка </a:t>
            </a:r>
            <a:r>
              <a:rPr lang="ru-RU" b="1" dirty="0"/>
              <a:t>в одну аудиторию участников не более чем двух разных экзаменов</a:t>
            </a:r>
            <a:r>
              <a:rPr lang="ru-RU" dirty="0"/>
              <a:t> (за исключением ГИА по иностранным языкам), в случае, если количество участников экзаменов не превышает </a:t>
            </a:r>
            <a:r>
              <a:rPr lang="ru-RU" b="1" dirty="0"/>
              <a:t>5 человек по каждому </a:t>
            </a:r>
            <a:r>
              <a:rPr lang="ru-RU" b="1" dirty="0" smtClean="0"/>
              <a:t>предмету.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b="1" dirty="0" smtClean="0"/>
              <a:t>Для </a:t>
            </a:r>
            <a:r>
              <a:rPr lang="ru-RU" b="1" dirty="0"/>
              <a:t>слабослышащих </a:t>
            </a:r>
            <a:r>
              <a:rPr lang="ru-RU" dirty="0"/>
              <a:t>участников </a:t>
            </a:r>
            <a:r>
              <a:rPr lang="ru-RU" dirty="0" smtClean="0"/>
              <a:t>ОГЭ </a:t>
            </a:r>
            <a:r>
              <a:rPr lang="ru-RU" dirty="0"/>
              <a:t>аудитории для проведения экзамена оборудуются звукоусиливающей  аппаратурой как коллективного, так и индивидуального </a:t>
            </a:r>
            <a:r>
              <a:rPr lang="ru-RU" dirty="0" smtClean="0"/>
              <a:t>пользования</a:t>
            </a:r>
            <a:r>
              <a:rPr lang="ru-RU" dirty="0" smtClean="0"/>
              <a:t>. Для </a:t>
            </a:r>
            <a:r>
              <a:rPr lang="ru-RU" dirty="0"/>
              <a:t>глухих и слабослышащих участников </a:t>
            </a:r>
            <a:r>
              <a:rPr lang="ru-RU" dirty="0" smtClean="0"/>
              <a:t>ОГЭ </a:t>
            </a:r>
            <a:r>
              <a:rPr lang="ru-RU" dirty="0"/>
              <a:t>при необходимости привлекается ассистент-</a:t>
            </a:r>
            <a:r>
              <a:rPr lang="ru-RU" dirty="0" err="1"/>
              <a:t>сурдопереводчик</a:t>
            </a:r>
            <a:r>
              <a:rPr lang="ru-RU" dirty="0" smtClean="0"/>
              <a:t>.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b="1" dirty="0"/>
              <a:t>Для слабовидящих </a:t>
            </a:r>
            <a:r>
              <a:rPr lang="ru-RU" dirty="0"/>
              <a:t>участников </a:t>
            </a:r>
            <a:r>
              <a:rPr lang="ru-RU" dirty="0" smtClean="0"/>
              <a:t>ОГЭ используется </a:t>
            </a:r>
            <a:r>
              <a:rPr lang="ru-RU" dirty="0"/>
              <a:t>2 комплекта экзаменационных материалов - стандартный ИК и его аналог, </a:t>
            </a:r>
            <a:r>
              <a:rPr lang="ru-RU" dirty="0" smtClean="0"/>
              <a:t>увеличенный в формате А3.</a:t>
            </a:r>
            <a:endParaRPr lang="ru-RU" dirty="0"/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ru-RU" dirty="0"/>
              <a:t>В ППЭ для участников экзамена с ОВЗ, детей-инвалидов и инвалидов </a:t>
            </a:r>
            <a:r>
              <a:rPr lang="ru-RU" b="1" dirty="0"/>
              <a:t>рекомендуется направить общественных наблюдателей в каждую аудиторию.</a:t>
            </a:r>
          </a:p>
          <a:p>
            <a:pPr algn="just"/>
            <a:endParaRPr lang="ru-RU" dirty="0">
              <a:solidFill>
                <a:srgbClr val="204C82"/>
              </a:solidFill>
            </a:endParaRPr>
          </a:p>
        </p:txBody>
      </p:sp>
      <p:pic>
        <p:nvPicPr>
          <p:cNvPr id="22" name="Picture 13"/>
          <p:cNvPicPr>
            <a:picLocks noChangeAspect="1" noChangeArrowheads="1"/>
          </p:cNvPicPr>
          <p:nvPr/>
        </p:nvPicPr>
        <p:blipFill>
          <a:blip r:embed="rId4">
            <a:lum bright="32000" contrast="-6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802" b="5360"/>
          <a:stretch>
            <a:fillRect/>
          </a:stretch>
        </p:blipFill>
        <p:spPr bwMode="auto">
          <a:xfrm>
            <a:off x="0" y="6132513"/>
            <a:ext cx="9144000" cy="754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295400" y="239480"/>
            <a:ext cx="75250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</a:pPr>
            <a:endParaRPr lang="ru-RU" b="1" dirty="0">
              <a:solidFill>
                <a:srgbClr val="2E3192"/>
              </a:solidFill>
              <a:latin typeface="Cambria" panose="02040503050406030204" pitchFamily="18" charset="0"/>
              <a:ea typeface="Times New Roman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28640" y="304800"/>
            <a:ext cx="8698591" cy="830997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rgbClr val="FF0000"/>
                </a:solidFill>
              </a:rPr>
              <a:t>Особенности организации ППЭ для лиц с ОВЗ,                                       детей-инвалидов</a:t>
            </a:r>
            <a:endParaRPr lang="ru-RU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8951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4"/>
          <p:cNvGrpSpPr>
            <a:grpSpLocks/>
          </p:cNvGrpSpPr>
          <p:nvPr/>
        </p:nvGrpSpPr>
        <p:grpSpPr bwMode="auto">
          <a:xfrm>
            <a:off x="228600" y="304800"/>
            <a:ext cx="2133600" cy="1328738"/>
            <a:chOff x="144" y="192"/>
            <a:chExt cx="1344" cy="837"/>
          </a:xfrm>
        </p:grpSpPr>
        <p:pic>
          <p:nvPicPr>
            <p:cNvPr id="18" name="Picture 5" descr="Ы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BFBFB"/>
                </a:clrFrom>
                <a:clrTo>
                  <a:srgbClr val="FBFBFB">
                    <a:alpha val="0"/>
                  </a:srgbClr>
                </a:clrTo>
              </a:clrChange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4" y="192"/>
              <a:ext cx="1344" cy="8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" name="WordArt 6"/>
            <p:cNvSpPr>
              <a:spLocks noChangeArrowheads="1" noChangeShapeType="1" noTextEdit="1"/>
            </p:cNvSpPr>
            <p:nvPr/>
          </p:nvSpPr>
          <p:spPr bwMode="auto">
            <a:xfrm>
              <a:off x="144" y="240"/>
              <a:ext cx="384" cy="14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66"/>
                    </a:solidFill>
                    <a:round/>
                    <a:headEnd/>
                    <a:tailEnd/>
                  </a:ln>
                  <a:solidFill>
                    <a:srgbClr val="0033CC"/>
                  </a:solidFill>
                  <a:latin typeface="Times New Roman"/>
                  <a:cs typeface="Times New Roman"/>
                </a:rPr>
                <a:t>ГИА</a:t>
              </a:r>
            </a:p>
          </p:txBody>
        </p:sp>
      </p:grpSp>
      <p:sp>
        <p:nvSpPr>
          <p:cNvPr id="13" name="Прямоугольник 12"/>
          <p:cNvSpPr/>
          <p:nvPr/>
        </p:nvSpPr>
        <p:spPr>
          <a:xfrm>
            <a:off x="1323866" y="2932253"/>
            <a:ext cx="288925" cy="613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1" name="Объект 2"/>
          <p:cNvSpPr txBox="1">
            <a:spLocks/>
          </p:cNvSpPr>
          <p:nvPr/>
        </p:nvSpPr>
        <p:spPr>
          <a:xfrm>
            <a:off x="4716016" y="-3491869"/>
            <a:ext cx="5976664" cy="46085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1400" dirty="0">
              <a:solidFill>
                <a:srgbClr val="2E3192"/>
              </a:solidFill>
              <a:latin typeface="Cambria" panose="020405030504060302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58621" y="1729570"/>
            <a:ext cx="8556551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 smtClean="0"/>
              <a:t>     Для </a:t>
            </a:r>
            <a:r>
              <a:rPr lang="ru-RU" dirty="0"/>
              <a:t>лиц, имеющих медицинские основания для обучения на дому и соответствующие рекомендации психолого-медико-педагогической комиссии, экзамен организуется на дому, в больнице (медицинском учреждении). </a:t>
            </a:r>
            <a:endParaRPr lang="ru-RU" dirty="0" smtClean="0"/>
          </a:p>
          <a:p>
            <a:r>
              <a:rPr lang="ru-RU" dirty="0" smtClean="0"/>
              <a:t>     Для </a:t>
            </a:r>
            <a:r>
              <a:rPr lang="ru-RU" dirty="0"/>
              <a:t>этого создается  </a:t>
            </a:r>
            <a:r>
              <a:rPr lang="ru-RU" b="1" dirty="0"/>
              <a:t>ППЭ по месту жительства участника ГИА</a:t>
            </a:r>
            <a:r>
              <a:rPr lang="ru-RU" dirty="0"/>
              <a:t>, по месту нахождения больницы (медицинского учреждения) с выполнением минимальных требований процедуры и технологии проведения ГИА: назначить руководителя ППЭ, 2 организаторов, члена ГЭК</a:t>
            </a:r>
            <a:r>
              <a:rPr lang="ru-RU" dirty="0" smtClean="0"/>
              <a:t>.</a:t>
            </a:r>
          </a:p>
          <a:p>
            <a:r>
              <a:rPr lang="ru-RU" dirty="0" smtClean="0"/>
              <a:t>     Для </a:t>
            </a:r>
            <a:r>
              <a:rPr lang="ru-RU" dirty="0"/>
              <a:t>участника ГИА необходимо организовать посадочное место (с учетом его состояния здоровья), рабочие места для всех работников ППЭ. Непосредственно в помещении, где находится участник ГИА, </a:t>
            </a:r>
            <a:r>
              <a:rPr lang="ru-RU" b="1" dirty="0"/>
              <a:t>должно быть организовано видеонаблюдение </a:t>
            </a:r>
            <a:r>
              <a:rPr lang="ru-RU" b="1" dirty="0" smtClean="0"/>
              <a:t>в </a:t>
            </a:r>
            <a:r>
              <a:rPr lang="ru-RU" b="1" dirty="0"/>
              <a:t>режиме </a:t>
            </a:r>
            <a:r>
              <a:rPr lang="ru-RU" b="1" dirty="0" smtClean="0"/>
              <a:t>офлайн.</a:t>
            </a:r>
            <a:endParaRPr lang="ru-RU" b="1" dirty="0"/>
          </a:p>
          <a:p>
            <a:pPr algn="just"/>
            <a:endParaRPr lang="ru-RU" dirty="0">
              <a:solidFill>
                <a:srgbClr val="204C82"/>
              </a:solidFill>
            </a:endParaRPr>
          </a:p>
        </p:txBody>
      </p:sp>
      <p:pic>
        <p:nvPicPr>
          <p:cNvPr id="22" name="Picture 13"/>
          <p:cNvPicPr>
            <a:picLocks noChangeAspect="1" noChangeArrowheads="1"/>
          </p:cNvPicPr>
          <p:nvPr/>
        </p:nvPicPr>
        <p:blipFill>
          <a:blip r:embed="rId4">
            <a:lum bright="32000" contrast="-6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802" b="5360"/>
          <a:stretch>
            <a:fillRect/>
          </a:stretch>
        </p:blipFill>
        <p:spPr bwMode="auto">
          <a:xfrm>
            <a:off x="0" y="6132513"/>
            <a:ext cx="9144000" cy="754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295400" y="239480"/>
            <a:ext cx="75250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</a:pPr>
            <a:endParaRPr lang="ru-RU" b="1" dirty="0">
              <a:solidFill>
                <a:srgbClr val="2E3192"/>
              </a:solidFill>
              <a:latin typeface="Cambria" panose="02040503050406030204" pitchFamily="18" charset="0"/>
              <a:ea typeface="Times New Roman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41243" y="609600"/>
            <a:ext cx="8698591" cy="461665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rgbClr val="FF0000"/>
                </a:solidFill>
              </a:rPr>
              <a:t>Особенности организации ППЭ ОГЭ на дому </a:t>
            </a:r>
            <a:r>
              <a:rPr lang="ru-RU" sz="2400" dirty="0">
                <a:solidFill>
                  <a:srgbClr val="FF0000"/>
                </a:solidFill>
              </a:rPr>
              <a:t>(</a:t>
            </a:r>
            <a:r>
              <a:rPr lang="ru-RU" sz="2400" dirty="0" smtClean="0">
                <a:solidFill>
                  <a:srgbClr val="FF0000"/>
                </a:solidFill>
              </a:rPr>
              <a:t>в больнице)</a:t>
            </a:r>
            <a:endParaRPr lang="ru-RU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7816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Нижний колонтитул 2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400" smtClean="0"/>
              <a:t>1</a:t>
            </a:r>
          </a:p>
        </p:txBody>
      </p:sp>
      <p:sp>
        <p:nvSpPr>
          <p:cNvPr id="5123" name="Номер слайда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756A69DF-2991-4DF5-984D-9B08A1572FD1}" type="slidenum">
              <a:rPr lang="ru-RU" altLang="ru-RU" sz="1400" smtClean="0"/>
              <a:pPr eaLnBrk="1" hangingPunct="1">
                <a:spcBef>
                  <a:spcPct val="0"/>
                </a:spcBef>
                <a:buFontTx/>
                <a:buNone/>
              </a:pPr>
              <a:t>2</a:t>
            </a:fld>
            <a:endParaRPr lang="ru-RU" altLang="ru-RU" sz="1400" smtClean="0"/>
          </a:p>
        </p:txBody>
      </p:sp>
      <p:pic>
        <p:nvPicPr>
          <p:cNvPr id="5124" name="Picture 2" descr="image002"/>
          <p:cNvPicPr>
            <a:picLocks noChangeAspect="1" noChangeArrowheads="1"/>
          </p:cNvPicPr>
          <p:nvPr/>
        </p:nvPicPr>
        <p:blipFill>
          <a:blip r:embed="rId2">
            <a:lum bright="3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04800"/>
            <a:ext cx="990600" cy="585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</p:pic>
      <p:grpSp>
        <p:nvGrpSpPr>
          <p:cNvPr id="5126" name="Group 4"/>
          <p:cNvGrpSpPr>
            <a:grpSpLocks/>
          </p:cNvGrpSpPr>
          <p:nvPr/>
        </p:nvGrpSpPr>
        <p:grpSpPr bwMode="auto">
          <a:xfrm>
            <a:off x="228600" y="304800"/>
            <a:ext cx="2133600" cy="1328738"/>
            <a:chOff x="144" y="192"/>
            <a:chExt cx="1344" cy="837"/>
          </a:xfrm>
        </p:grpSpPr>
        <p:pic>
          <p:nvPicPr>
            <p:cNvPr id="5130" name="Picture 5" descr="Ы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BFBFB"/>
                </a:clrFrom>
                <a:clrTo>
                  <a:srgbClr val="FBFBFB">
                    <a:alpha val="0"/>
                  </a:srgbClr>
                </a:clrTo>
              </a:clrChange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4" y="192"/>
              <a:ext cx="1344" cy="8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131" name="WordArt 6"/>
            <p:cNvSpPr>
              <a:spLocks noChangeArrowheads="1" noChangeShapeType="1" noTextEdit="1"/>
            </p:cNvSpPr>
            <p:nvPr/>
          </p:nvSpPr>
          <p:spPr bwMode="auto">
            <a:xfrm>
              <a:off x="144" y="240"/>
              <a:ext cx="384" cy="14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66"/>
                    </a:solidFill>
                    <a:round/>
                    <a:headEnd/>
                    <a:tailEnd/>
                  </a:ln>
                  <a:solidFill>
                    <a:srgbClr val="0033CC"/>
                  </a:solidFill>
                  <a:latin typeface="Times New Roman"/>
                  <a:cs typeface="Times New Roman"/>
                </a:rPr>
                <a:t>ГИА</a:t>
              </a:r>
            </a:p>
          </p:txBody>
        </p:sp>
      </p:grpSp>
      <p:pic>
        <p:nvPicPr>
          <p:cNvPr id="12" name="Picture 13"/>
          <p:cNvPicPr>
            <a:picLocks noChangeAspect="1" noChangeArrowheads="1"/>
          </p:cNvPicPr>
          <p:nvPr/>
        </p:nvPicPr>
        <p:blipFill>
          <a:blip r:embed="rId4">
            <a:lum bright="32000" contrast="-6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802" b="5360"/>
          <a:stretch>
            <a:fillRect/>
          </a:stretch>
        </p:blipFill>
        <p:spPr bwMode="auto">
          <a:xfrm>
            <a:off x="0" y="6309319"/>
            <a:ext cx="9144000" cy="5772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838200" y="1042006"/>
            <a:ext cx="7718084" cy="432048"/>
          </a:xfrm>
          <a:prstGeom prst="rect">
            <a:avLst/>
          </a:prstGeom>
          <a:solidFill>
            <a:srgbClr val="B9CDE5">
              <a:alpha val="31000"/>
            </a:srgbClr>
          </a:solidFill>
          <a:ln w="25400" cap="flat" cmpd="sng" algn="ctr">
            <a:noFill/>
            <a:prstDash val="sysDash"/>
          </a:ln>
          <a:effectLst/>
        </p:spPr>
        <p:txBody>
          <a:bodyPr anchor="ctr"/>
          <a:lstStyle/>
          <a:p>
            <a:pPr algn="ctr">
              <a:spcBef>
                <a:spcPct val="0"/>
              </a:spcBef>
            </a:pPr>
            <a:r>
              <a:rPr lang="ru-RU" sz="1200" b="1" dirty="0">
                <a:solidFill>
                  <a:srgbClr val="2E3192"/>
                </a:solidFill>
                <a:latin typeface="Cambria" panose="02040503050406030204" pitchFamily="18" charset="0"/>
              </a:rPr>
              <a:t>Ст. 59 Федерального закона «Об образовании в Российской Федерации» от 29.12.2012 № 273-ФЗ 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816491" y="1629865"/>
            <a:ext cx="7726630" cy="643334"/>
          </a:xfrm>
          <a:prstGeom prst="rect">
            <a:avLst/>
          </a:prstGeom>
          <a:solidFill>
            <a:srgbClr val="B9CDE5">
              <a:alpha val="31000"/>
            </a:srgbClr>
          </a:solidFill>
          <a:ln w="25400" cap="flat" cmpd="sng" algn="ctr">
            <a:noFill/>
            <a:prstDash val="sysDash"/>
          </a:ln>
          <a:effectLst/>
        </p:spPr>
        <p:txBody>
          <a:bodyPr anchor="ctr"/>
          <a:lstStyle/>
          <a:p>
            <a:pPr algn="ctr">
              <a:spcBef>
                <a:spcPct val="0"/>
              </a:spcBef>
            </a:pPr>
            <a:r>
              <a:rPr lang="ru-RU" sz="1200" b="1" dirty="0">
                <a:solidFill>
                  <a:srgbClr val="2E3192"/>
                </a:solidFill>
                <a:latin typeface="Cambria" panose="02040503050406030204" pitchFamily="18" charset="0"/>
              </a:rPr>
              <a:t>Правила формирования и ведения ФИС </a:t>
            </a:r>
            <a:r>
              <a:rPr lang="ru-RU" sz="1200" b="1" dirty="0" smtClean="0">
                <a:solidFill>
                  <a:srgbClr val="2E3192"/>
                </a:solidFill>
                <a:latin typeface="Cambria" panose="02040503050406030204" pitchFamily="18" charset="0"/>
              </a:rPr>
              <a:t>и РИС для обеспечения  ГИА </a:t>
            </a:r>
            <a:endParaRPr lang="ru-RU" sz="1200" b="1" dirty="0">
              <a:solidFill>
                <a:srgbClr val="2E3192"/>
              </a:solidFill>
              <a:latin typeface="Cambria" panose="02040503050406030204" pitchFamily="18" charset="0"/>
            </a:endParaRPr>
          </a:p>
          <a:p>
            <a:pPr algn="ctr">
              <a:spcBef>
                <a:spcPct val="0"/>
              </a:spcBef>
            </a:pPr>
            <a:r>
              <a:rPr lang="ru-RU" sz="1200" b="1" dirty="0">
                <a:solidFill>
                  <a:srgbClr val="2E3192"/>
                </a:solidFill>
                <a:latin typeface="Cambria" panose="02040503050406030204" pitchFamily="18" charset="0"/>
              </a:rPr>
              <a:t>(утв. Постановлением Правительства Российской Федерации от 31.08.2013 № 755</a:t>
            </a:r>
            <a:r>
              <a:rPr lang="ru-RU" sz="1200" b="1" dirty="0" smtClean="0">
                <a:solidFill>
                  <a:srgbClr val="2E3192"/>
                </a:solidFill>
                <a:latin typeface="Cambria" panose="02040503050406030204" pitchFamily="18" charset="0"/>
              </a:rPr>
              <a:t>) 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829897" y="2390396"/>
            <a:ext cx="7736730" cy="792088"/>
          </a:xfrm>
          <a:prstGeom prst="rect">
            <a:avLst/>
          </a:prstGeom>
          <a:solidFill>
            <a:srgbClr val="B9CDE5">
              <a:alpha val="31000"/>
            </a:srgbClr>
          </a:solidFill>
          <a:ln w="25400" cap="flat" cmpd="sng" algn="ctr">
            <a:noFill/>
            <a:prstDash val="sysDash"/>
          </a:ln>
          <a:effectLst/>
        </p:spPr>
        <p:txBody>
          <a:bodyPr anchor="ctr"/>
          <a:lstStyle/>
          <a:p>
            <a:pPr algn="ctr">
              <a:spcBef>
                <a:spcPct val="0"/>
              </a:spcBef>
            </a:pPr>
            <a:r>
              <a:rPr lang="ru-RU" sz="1200" b="1" dirty="0">
                <a:solidFill>
                  <a:srgbClr val="2E3192"/>
                </a:solidFill>
                <a:latin typeface="Cambria" panose="02040503050406030204" pitchFamily="18" charset="0"/>
              </a:rPr>
              <a:t>Порядок проведения </a:t>
            </a:r>
            <a:r>
              <a:rPr lang="ru-RU" sz="1200" b="1" dirty="0">
                <a:solidFill>
                  <a:srgbClr val="2E3192"/>
                </a:solidFill>
                <a:latin typeface="Cambria" panose="02040503050406030204" pitchFamily="18" charset="0"/>
                <a:ea typeface="Times New Roman"/>
              </a:rPr>
              <a:t>государственной итоговой аттестации по образовательным программам </a:t>
            </a:r>
            <a:r>
              <a:rPr lang="ru-RU" sz="1200" b="1" dirty="0" smtClean="0">
                <a:solidFill>
                  <a:srgbClr val="2E3192"/>
                </a:solidFill>
                <a:latin typeface="Cambria" panose="02040503050406030204" pitchFamily="18" charset="0"/>
                <a:ea typeface="Times New Roman"/>
              </a:rPr>
              <a:t>основного </a:t>
            </a:r>
            <a:r>
              <a:rPr lang="ru-RU" sz="1200" b="1" dirty="0">
                <a:solidFill>
                  <a:srgbClr val="2E3192"/>
                </a:solidFill>
                <a:latin typeface="Cambria" panose="02040503050406030204" pitchFamily="18" charset="0"/>
                <a:ea typeface="Times New Roman"/>
              </a:rPr>
              <a:t>общего </a:t>
            </a:r>
            <a:r>
              <a:rPr lang="ru-RU" sz="1200" b="1" dirty="0" smtClean="0">
                <a:solidFill>
                  <a:srgbClr val="2E3192"/>
                </a:solidFill>
                <a:latin typeface="Cambria" panose="02040503050406030204" pitchFamily="18" charset="0"/>
                <a:ea typeface="Times New Roman"/>
              </a:rPr>
              <a:t>образования (утв</a:t>
            </a:r>
            <a:r>
              <a:rPr lang="ru-RU" sz="1200" b="1" dirty="0">
                <a:solidFill>
                  <a:srgbClr val="2E3192"/>
                </a:solidFill>
                <a:latin typeface="Cambria" panose="02040503050406030204" pitchFamily="18" charset="0"/>
                <a:ea typeface="Times New Roman"/>
              </a:rPr>
              <a:t>. приказом Минобрнауки России от </a:t>
            </a:r>
            <a:r>
              <a:rPr lang="ru-RU" sz="1200" b="1" dirty="0" smtClean="0">
                <a:solidFill>
                  <a:srgbClr val="2E3192"/>
                </a:solidFill>
                <a:latin typeface="Cambria" panose="02040503050406030204" pitchFamily="18" charset="0"/>
                <a:ea typeface="Times New Roman"/>
              </a:rPr>
              <a:t>25.12.2013г.  </a:t>
            </a:r>
            <a:r>
              <a:rPr lang="ru-RU" sz="1200" b="1" dirty="0">
                <a:solidFill>
                  <a:srgbClr val="2E3192"/>
                </a:solidFill>
                <a:latin typeface="Cambria" panose="02040503050406030204" pitchFamily="18" charset="0"/>
                <a:ea typeface="Times New Roman"/>
              </a:rPr>
              <a:t>№1394)</a:t>
            </a:r>
            <a:endParaRPr lang="ru-RU" sz="1200" b="1" dirty="0" smtClean="0">
              <a:solidFill>
                <a:srgbClr val="2E3192"/>
              </a:solidFill>
              <a:latin typeface="Cambria" panose="02040503050406030204" pitchFamily="18" charset="0"/>
              <a:ea typeface="Times New Roman"/>
            </a:endParaRPr>
          </a:p>
          <a:p>
            <a:pPr algn="ctr"/>
            <a:r>
              <a:rPr lang="ru-RU" sz="1200" dirty="0">
                <a:latin typeface="Cambria" panose="02040503050406030204" pitchFamily="18" charset="0"/>
                <a:cs typeface="Times New Roman" panose="02020603050405020304" pitchFamily="18" charset="0"/>
              </a:rPr>
              <a:t>(в ред. Приказов </a:t>
            </a:r>
            <a:r>
              <a:rPr lang="ru-RU" sz="1200" dirty="0" err="1">
                <a:latin typeface="Cambria" panose="02040503050406030204" pitchFamily="18" charset="0"/>
                <a:cs typeface="Times New Roman" panose="02020603050405020304" pitchFamily="18" charset="0"/>
              </a:rPr>
              <a:t>Минобрнауки</a:t>
            </a:r>
            <a:r>
              <a:rPr lang="ru-RU" sz="1200" dirty="0">
                <a:latin typeface="Cambria" panose="02040503050406030204" pitchFamily="18" charset="0"/>
                <a:cs typeface="Times New Roman" panose="02020603050405020304" pitchFamily="18" charset="0"/>
              </a:rPr>
              <a:t> России от 15.05.2014 </a:t>
            </a:r>
            <a:r>
              <a:rPr lang="ru-RU" sz="1200" dirty="0">
                <a:latin typeface="Cambria" panose="02040503050406030204" pitchFamily="18" charset="0"/>
                <a:cs typeface="Times New Roman" panose="02020603050405020304" pitchFamily="18" charset="0"/>
                <a:hlinkClick r:id="rId5"/>
              </a:rPr>
              <a:t>N </a:t>
            </a:r>
            <a:r>
              <a:rPr lang="ru-RU" sz="1200" dirty="0" smtClean="0">
                <a:latin typeface="Cambria" panose="02040503050406030204" pitchFamily="18" charset="0"/>
                <a:cs typeface="Times New Roman" panose="02020603050405020304" pitchFamily="18" charset="0"/>
                <a:hlinkClick r:id="rId5"/>
              </a:rPr>
              <a:t>528</a:t>
            </a:r>
            <a:r>
              <a:rPr lang="ru-RU" sz="1200" dirty="0" smtClean="0">
                <a:latin typeface="Cambria" panose="02040503050406030204" pitchFamily="18" charset="0"/>
                <a:cs typeface="Times New Roman" panose="02020603050405020304" pitchFamily="18" charset="0"/>
              </a:rPr>
              <a:t>, от </a:t>
            </a:r>
            <a:r>
              <a:rPr lang="ru-RU" sz="1200" dirty="0">
                <a:latin typeface="Cambria" panose="02040503050406030204" pitchFamily="18" charset="0"/>
                <a:cs typeface="Times New Roman" panose="02020603050405020304" pitchFamily="18" charset="0"/>
              </a:rPr>
              <a:t>30.07.2014 </a:t>
            </a:r>
            <a:r>
              <a:rPr lang="ru-RU" sz="1200" dirty="0">
                <a:latin typeface="Cambria" panose="02040503050406030204" pitchFamily="18" charset="0"/>
                <a:cs typeface="Times New Roman" panose="02020603050405020304" pitchFamily="18" charset="0"/>
                <a:hlinkClick r:id="rId6"/>
              </a:rPr>
              <a:t>N 863</a:t>
            </a:r>
            <a:r>
              <a:rPr lang="ru-RU" sz="1200" dirty="0">
                <a:latin typeface="Cambria" panose="02040503050406030204" pitchFamily="18" charset="0"/>
                <a:cs typeface="Times New Roman" panose="02020603050405020304" pitchFamily="18" charset="0"/>
              </a:rPr>
              <a:t>, от 16.01.2015 </a:t>
            </a:r>
            <a:r>
              <a:rPr lang="ru-RU" sz="1200" dirty="0">
                <a:latin typeface="Cambria" panose="02040503050406030204" pitchFamily="18" charset="0"/>
                <a:cs typeface="Times New Roman" panose="02020603050405020304" pitchFamily="18" charset="0"/>
                <a:hlinkClick r:id="rId7"/>
              </a:rPr>
              <a:t>N 10</a:t>
            </a:r>
            <a:r>
              <a:rPr lang="ru-RU" sz="1200" dirty="0">
                <a:latin typeface="Cambria" panose="02040503050406030204" pitchFamily="18" charset="0"/>
                <a:cs typeface="Times New Roman" panose="02020603050405020304" pitchFamily="18" charset="0"/>
              </a:rPr>
              <a:t>)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838201" y="3356992"/>
            <a:ext cx="7742796" cy="720080"/>
          </a:xfrm>
          <a:prstGeom prst="rect">
            <a:avLst/>
          </a:prstGeom>
          <a:solidFill>
            <a:srgbClr val="B9CDE5">
              <a:alpha val="31000"/>
            </a:srgbClr>
          </a:solidFill>
          <a:ln w="25400" cap="flat" cmpd="sng" algn="ctr">
            <a:noFill/>
            <a:prstDash val="sysDash"/>
          </a:ln>
          <a:effectLst/>
        </p:spPr>
        <p:txBody>
          <a:bodyPr anchor="ctr"/>
          <a:lstStyle/>
          <a:p>
            <a:pPr algn="ctr">
              <a:spcBef>
                <a:spcPct val="0"/>
              </a:spcBef>
            </a:pPr>
            <a:r>
              <a:rPr lang="ru-RU" sz="1200" b="1" dirty="0" smtClean="0">
                <a:solidFill>
                  <a:srgbClr val="002060"/>
                </a:solidFill>
                <a:latin typeface="Cambria" panose="02040503050406030204" pitchFamily="18" charset="0"/>
              </a:rPr>
              <a:t>Приказ </a:t>
            </a:r>
            <a:r>
              <a:rPr lang="ru-RU" sz="1200" b="1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Минобрнауки</a:t>
            </a:r>
            <a:r>
              <a:rPr lang="ru-RU" sz="1200" b="1" dirty="0" smtClean="0">
                <a:solidFill>
                  <a:srgbClr val="002060"/>
                </a:solidFill>
                <a:latin typeface="Cambria" panose="02040503050406030204" pitchFamily="18" charset="0"/>
              </a:rPr>
              <a:t> России  от 03.02.2015 № 46  </a:t>
            </a:r>
            <a:r>
              <a:rPr lang="ru-RU" sz="1200" b="1" dirty="0" smtClean="0">
                <a:solidFill>
                  <a:srgbClr val="002060"/>
                </a:solidFill>
                <a:latin typeface="Cambria" panose="02040503050406030204" pitchFamily="18" charset="0"/>
                <a:ea typeface="Times New Roman"/>
                <a:cs typeface="Times New Roman"/>
              </a:rPr>
              <a:t>«Об </a:t>
            </a:r>
            <a:r>
              <a:rPr lang="ru-RU" sz="1200" b="1" dirty="0">
                <a:solidFill>
                  <a:srgbClr val="002060"/>
                </a:solidFill>
                <a:latin typeface="Cambria" panose="02040503050406030204" pitchFamily="18" charset="0"/>
                <a:ea typeface="Times New Roman"/>
                <a:cs typeface="Times New Roman"/>
              </a:rPr>
              <a:t>утверждении единого расписания и продолжительности проведения основного государственного экзамена по каждому учебному предмету, перечня средств обучения и воспитания, используемых при его проведении в 2015 году</a:t>
            </a:r>
            <a:r>
              <a:rPr lang="ru-RU" sz="1200" b="1" dirty="0" smtClean="0">
                <a:solidFill>
                  <a:srgbClr val="002060"/>
                </a:solidFill>
                <a:latin typeface="Cambria" panose="02040503050406030204" pitchFamily="18" charset="0"/>
                <a:ea typeface="Times New Roman"/>
                <a:cs typeface="Times New Roman"/>
              </a:rPr>
              <a:t>» </a:t>
            </a:r>
            <a:endParaRPr lang="ru-RU" sz="1200" b="1" dirty="0">
              <a:solidFill>
                <a:srgbClr val="002060"/>
              </a:solidFill>
              <a:latin typeface="Cambria" panose="02040503050406030204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829897" y="4257092"/>
            <a:ext cx="7759404" cy="792088"/>
          </a:xfrm>
          <a:prstGeom prst="rect">
            <a:avLst/>
          </a:prstGeom>
          <a:solidFill>
            <a:srgbClr val="B9CDE5">
              <a:alpha val="31000"/>
            </a:srgbClr>
          </a:solidFill>
          <a:ln w="25400" cap="flat" cmpd="sng" algn="ctr">
            <a:noFill/>
            <a:prstDash val="sysDash"/>
          </a:ln>
          <a:effectLst/>
        </p:spPr>
        <p:txBody>
          <a:bodyPr anchor="ctr"/>
          <a:lstStyle/>
          <a:p>
            <a:pPr algn="ctr">
              <a:spcBef>
                <a:spcPct val="0"/>
              </a:spcBef>
            </a:pPr>
            <a:r>
              <a:rPr lang="ru-RU" sz="1200" b="1" dirty="0">
                <a:solidFill>
                  <a:srgbClr val="002060"/>
                </a:solidFill>
                <a:latin typeface="Cambria" panose="02040503050406030204" pitchFamily="18" charset="0"/>
              </a:rPr>
              <a:t>П</a:t>
            </a:r>
            <a:r>
              <a:rPr lang="ru-RU" sz="1200" b="1" dirty="0" smtClean="0">
                <a:solidFill>
                  <a:srgbClr val="002060"/>
                </a:solidFill>
                <a:latin typeface="Cambria" panose="02040503050406030204" pitchFamily="18" charset="0"/>
              </a:rPr>
              <a:t>риказ </a:t>
            </a:r>
            <a:r>
              <a:rPr lang="ru-RU" sz="1200" b="1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Минобрнауки</a:t>
            </a:r>
            <a:r>
              <a:rPr lang="ru-RU" sz="1200" b="1" dirty="0" smtClean="0">
                <a:solidFill>
                  <a:srgbClr val="002060"/>
                </a:solidFill>
                <a:latin typeface="Cambria" panose="02040503050406030204" pitchFamily="18" charset="0"/>
                <a:ea typeface="Times New Roman"/>
                <a:cs typeface="Times New Roman"/>
              </a:rPr>
              <a:t> России от 03.02.2015 № 45 «Об </a:t>
            </a:r>
            <a:r>
              <a:rPr lang="ru-RU" sz="1200" b="1" dirty="0">
                <a:solidFill>
                  <a:srgbClr val="002060"/>
                </a:solidFill>
                <a:latin typeface="Cambria" panose="02040503050406030204" pitchFamily="18" charset="0"/>
                <a:ea typeface="Times New Roman"/>
                <a:cs typeface="Times New Roman"/>
              </a:rPr>
              <a:t>утверждении единого расписания и продолжительности проведения государственного выпускного экзамена по образовательным программам основного общего и среднего общего образования по каждому учебному предмету, перечня средств обучения и воспитания, используемых при его проведении в 2015 </a:t>
            </a:r>
            <a:r>
              <a:rPr lang="ru-RU" sz="1200" b="1" dirty="0" smtClean="0">
                <a:solidFill>
                  <a:srgbClr val="002060"/>
                </a:solidFill>
                <a:latin typeface="Cambria" panose="02040503050406030204" pitchFamily="18" charset="0"/>
                <a:ea typeface="Times New Roman"/>
                <a:cs typeface="Times New Roman"/>
              </a:rPr>
              <a:t>году</a:t>
            </a:r>
            <a:r>
              <a:rPr lang="ru-RU" sz="1200" b="1" dirty="0" smtClean="0">
                <a:solidFill>
                  <a:srgbClr val="002060"/>
                </a:solidFill>
                <a:latin typeface="Cambria" panose="02040503050406030204" pitchFamily="18" charset="0"/>
              </a:rPr>
              <a:t>»</a:t>
            </a:r>
            <a:endParaRPr lang="ru-RU" sz="1200" b="1" dirty="0">
              <a:solidFill>
                <a:srgbClr val="002060"/>
              </a:solidFill>
              <a:latin typeface="Cambria" panose="020405030504060302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838201" y="5224550"/>
            <a:ext cx="7765716" cy="940754"/>
          </a:xfrm>
          <a:prstGeom prst="rect">
            <a:avLst/>
          </a:prstGeom>
          <a:solidFill>
            <a:srgbClr val="B9CDE5">
              <a:alpha val="31000"/>
            </a:srgbClr>
          </a:solidFill>
          <a:ln w="25400" cap="flat" cmpd="sng" algn="ctr">
            <a:noFill/>
            <a:prstDash val="sysDash"/>
          </a:ln>
          <a:effectLst/>
        </p:spPr>
        <p:txBody>
          <a:bodyPr anchor="ctr"/>
          <a:lstStyle/>
          <a:p>
            <a:pPr algn="ctr">
              <a:spcBef>
                <a:spcPct val="0"/>
              </a:spcBef>
            </a:pPr>
            <a:r>
              <a:rPr lang="ru-RU" sz="1200" b="1" dirty="0">
                <a:solidFill>
                  <a:srgbClr val="002060"/>
                </a:solidFill>
                <a:latin typeface="Cambria" panose="02040503050406030204" pitchFamily="18" charset="0"/>
              </a:rPr>
              <a:t>Приказом </a:t>
            </a:r>
            <a:r>
              <a:rPr lang="ru-RU" sz="1200" b="1" dirty="0" err="1">
                <a:solidFill>
                  <a:srgbClr val="002060"/>
                </a:solidFill>
                <a:latin typeface="Cambria" panose="02040503050406030204" pitchFamily="18" charset="0"/>
              </a:rPr>
              <a:t>Минобрнауки</a:t>
            </a:r>
            <a:r>
              <a:rPr lang="ru-RU" sz="1200" b="1" dirty="0">
                <a:solidFill>
                  <a:srgbClr val="002060"/>
                </a:solidFill>
                <a:latin typeface="Cambria" panose="02040503050406030204" pitchFamily="18" charset="0"/>
              </a:rPr>
              <a:t> России от 28.06.2013 № 491 </a:t>
            </a:r>
            <a:r>
              <a:rPr lang="ru-RU" sz="1200" b="1" dirty="0" smtClean="0">
                <a:solidFill>
                  <a:srgbClr val="002060"/>
                </a:solidFill>
                <a:latin typeface="Cambria" panose="02040503050406030204" pitchFamily="18" charset="0"/>
              </a:rPr>
              <a:t>« Об утверждении Порядка </a:t>
            </a:r>
            <a:r>
              <a:rPr lang="ru-RU" sz="1200" b="1" dirty="0" smtClean="0">
                <a:solidFill>
                  <a:srgbClr val="002060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аккредитации </a:t>
            </a:r>
            <a:r>
              <a:rPr lang="ru-RU" sz="1200" b="1" dirty="0">
                <a:solidFill>
                  <a:srgbClr val="002060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граждан в качестве общественных наблюдателей при проведении государственной итоговой аттестации по образовательным программам основного общего и среднего общего образования, всероссийской олимпиады школьников и олимпиад </a:t>
            </a:r>
            <a:r>
              <a:rPr lang="ru-RU" sz="1200" b="1" dirty="0" smtClean="0">
                <a:solidFill>
                  <a:srgbClr val="002060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школьников»                                                                                                  </a:t>
            </a:r>
            <a:r>
              <a:rPr lang="ru-RU" sz="1200" dirty="0" smtClean="0">
                <a:solidFill>
                  <a:srgbClr val="002060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(в </a:t>
            </a:r>
            <a:r>
              <a:rPr lang="ru-RU" sz="1200" dirty="0">
                <a:solidFill>
                  <a:srgbClr val="002060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ред. Приказов </a:t>
            </a:r>
            <a:r>
              <a:rPr lang="ru-RU" sz="1200" dirty="0" err="1">
                <a:solidFill>
                  <a:srgbClr val="002060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Минобрнауки</a:t>
            </a:r>
            <a:r>
              <a:rPr lang="ru-RU" sz="1200" dirty="0">
                <a:solidFill>
                  <a:srgbClr val="002060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 России от 19.05.2014 </a:t>
            </a:r>
            <a:r>
              <a:rPr lang="ru-RU" sz="1200" dirty="0">
                <a:solidFill>
                  <a:srgbClr val="002060"/>
                </a:solidFill>
                <a:latin typeface="Cambria" panose="02040503050406030204" pitchFamily="18" charset="0"/>
                <a:cs typeface="Times New Roman" panose="02020603050405020304" pitchFamily="18" charset="0"/>
                <a:hlinkClick r:id="rId8"/>
              </a:rPr>
              <a:t>N </a:t>
            </a:r>
            <a:r>
              <a:rPr lang="ru-RU" sz="1200" dirty="0" smtClean="0">
                <a:solidFill>
                  <a:srgbClr val="002060"/>
                </a:solidFill>
                <a:latin typeface="Cambria" panose="02040503050406030204" pitchFamily="18" charset="0"/>
                <a:cs typeface="Times New Roman" panose="02020603050405020304" pitchFamily="18" charset="0"/>
                <a:hlinkClick r:id="rId8"/>
              </a:rPr>
              <a:t>552</a:t>
            </a:r>
            <a:r>
              <a:rPr lang="ru-RU" sz="1200" dirty="0" smtClean="0">
                <a:solidFill>
                  <a:srgbClr val="002060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, от </a:t>
            </a:r>
            <a:r>
              <a:rPr lang="ru-RU" sz="1200" dirty="0">
                <a:solidFill>
                  <a:srgbClr val="002060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12.01.2015 </a:t>
            </a:r>
            <a:r>
              <a:rPr lang="ru-RU" sz="1200" dirty="0">
                <a:solidFill>
                  <a:srgbClr val="002060"/>
                </a:solidFill>
                <a:latin typeface="Cambria" panose="02040503050406030204" pitchFamily="18" charset="0"/>
                <a:cs typeface="Times New Roman" panose="02020603050405020304" pitchFamily="18" charset="0"/>
                <a:hlinkClick r:id="rId9"/>
              </a:rPr>
              <a:t>N </a:t>
            </a:r>
            <a:r>
              <a:rPr lang="ru-RU" sz="1200" dirty="0" smtClean="0">
                <a:solidFill>
                  <a:srgbClr val="002060"/>
                </a:solidFill>
                <a:latin typeface="Cambria" panose="02040503050406030204" pitchFamily="18" charset="0"/>
                <a:cs typeface="Times New Roman" panose="02020603050405020304" pitchFamily="18" charset="0"/>
                <a:hlinkClick r:id="rId9"/>
              </a:rPr>
              <a:t>2</a:t>
            </a:r>
            <a:r>
              <a:rPr lang="ru-RU" sz="1200" dirty="0" smtClean="0">
                <a:solidFill>
                  <a:srgbClr val="002060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)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786655" y="150272"/>
            <a:ext cx="6792596" cy="461665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b="1" dirty="0">
                <a:solidFill>
                  <a:srgbClr val="FF0000"/>
                </a:solidFill>
                <a:latin typeface="Cambria" pitchFamily="18" charset="0"/>
              </a:rPr>
              <a:t>Перечень нормативных правовых актов 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3563887" y="597694"/>
            <a:ext cx="2448273" cy="338554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600" b="1" dirty="0" smtClean="0">
                <a:solidFill>
                  <a:srgbClr val="22518A"/>
                </a:solidFill>
                <a:latin typeface="Cambria" pitchFamily="18" charset="0"/>
              </a:rPr>
              <a:t>федеральные</a:t>
            </a:r>
            <a:endParaRPr lang="ru-RU" sz="1600" b="1" dirty="0">
              <a:solidFill>
                <a:srgbClr val="22518A"/>
              </a:solidFill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41664648"/>
      </p:ext>
    </p:extLst>
  </p:cSld>
  <p:clrMapOvr>
    <a:masterClrMapping/>
  </p:clrMapOvr>
  <p:transition spd="med">
    <p:cover dir="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4"/>
          <p:cNvGrpSpPr>
            <a:grpSpLocks/>
          </p:cNvGrpSpPr>
          <p:nvPr/>
        </p:nvGrpSpPr>
        <p:grpSpPr bwMode="auto">
          <a:xfrm>
            <a:off x="228600" y="304800"/>
            <a:ext cx="2133600" cy="1328738"/>
            <a:chOff x="144" y="192"/>
            <a:chExt cx="1344" cy="837"/>
          </a:xfrm>
        </p:grpSpPr>
        <p:pic>
          <p:nvPicPr>
            <p:cNvPr id="18" name="Picture 5" descr="Ы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BFBFB"/>
                </a:clrFrom>
                <a:clrTo>
                  <a:srgbClr val="FBFBFB">
                    <a:alpha val="0"/>
                  </a:srgbClr>
                </a:clrTo>
              </a:clrChange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4" y="192"/>
              <a:ext cx="1344" cy="8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" name="WordArt 6"/>
            <p:cNvSpPr>
              <a:spLocks noChangeArrowheads="1" noChangeShapeType="1" noTextEdit="1"/>
            </p:cNvSpPr>
            <p:nvPr/>
          </p:nvSpPr>
          <p:spPr bwMode="auto">
            <a:xfrm>
              <a:off x="144" y="240"/>
              <a:ext cx="384" cy="14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66"/>
                    </a:solidFill>
                    <a:round/>
                    <a:headEnd/>
                    <a:tailEnd/>
                  </a:ln>
                  <a:solidFill>
                    <a:srgbClr val="0033CC"/>
                  </a:solidFill>
                  <a:latin typeface="Times New Roman"/>
                  <a:cs typeface="Times New Roman"/>
                </a:rPr>
                <a:t>ГИА</a:t>
              </a:r>
            </a:p>
          </p:txBody>
        </p:sp>
      </p:grpSp>
      <p:sp>
        <p:nvSpPr>
          <p:cNvPr id="13" name="Прямоугольник 12"/>
          <p:cNvSpPr/>
          <p:nvPr/>
        </p:nvSpPr>
        <p:spPr>
          <a:xfrm>
            <a:off x="1323866" y="2932253"/>
            <a:ext cx="288925" cy="613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1" name="Объект 2"/>
          <p:cNvSpPr txBox="1">
            <a:spLocks/>
          </p:cNvSpPr>
          <p:nvPr/>
        </p:nvSpPr>
        <p:spPr>
          <a:xfrm>
            <a:off x="4716016" y="-3491869"/>
            <a:ext cx="5976664" cy="46085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1400" dirty="0">
              <a:solidFill>
                <a:srgbClr val="2E3192"/>
              </a:solidFill>
              <a:latin typeface="Cambria" panose="02040503050406030204" pitchFamily="18" charset="0"/>
            </a:endParaRPr>
          </a:p>
        </p:txBody>
      </p:sp>
      <p:pic>
        <p:nvPicPr>
          <p:cNvPr id="22" name="Picture 13"/>
          <p:cNvPicPr>
            <a:picLocks noChangeAspect="1" noChangeArrowheads="1"/>
          </p:cNvPicPr>
          <p:nvPr/>
        </p:nvPicPr>
        <p:blipFill>
          <a:blip r:embed="rId4">
            <a:lum bright="32000" contrast="-6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802" b="5360"/>
          <a:stretch>
            <a:fillRect/>
          </a:stretch>
        </p:blipFill>
        <p:spPr bwMode="auto">
          <a:xfrm>
            <a:off x="0" y="6132513"/>
            <a:ext cx="9144000" cy="754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295400" y="239480"/>
            <a:ext cx="75250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</a:pPr>
            <a:endParaRPr lang="ru-RU" b="1" dirty="0">
              <a:solidFill>
                <a:srgbClr val="2E3192"/>
              </a:solidFill>
              <a:latin typeface="Cambria" panose="02040503050406030204" pitchFamily="18" charset="0"/>
              <a:ea typeface="Times New Roman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28600" y="162417"/>
            <a:ext cx="8698591" cy="461665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rgbClr val="FF0000"/>
                </a:solidFill>
              </a:rPr>
              <a:t>Особенности организации ППЭ для лиц с ОВЗ, детей-инвалидов</a:t>
            </a:r>
            <a:endParaRPr lang="ru-RU" sz="2400" dirty="0">
              <a:solidFill>
                <a:srgbClr val="FF0000"/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4740977"/>
              </p:ext>
            </p:extLst>
          </p:nvPr>
        </p:nvGraphicFramePr>
        <p:xfrm>
          <a:off x="228600" y="767046"/>
          <a:ext cx="8640959" cy="5655276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440159"/>
                <a:gridCol w="2664296"/>
                <a:gridCol w="1728192"/>
                <a:gridCol w="2808312"/>
              </a:tblGrid>
              <a:tr h="321276"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Вид заболевания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0665" marR="2066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</a:rPr>
                        <a:t>Требования к: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Рабочему месту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0665" marR="2066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</a:rPr>
                        <a:t>Ассистенту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0665" marR="2066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</a:rPr>
                        <a:t>Оформлению работы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0665" marR="2066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73915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Слепые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0665" marR="2066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Отдельная аудитория, количество участников ГИА  в одной аудитории   – </a:t>
                      </a: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</a:rPr>
                        <a:t>не более 8 чел.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0665" marR="2066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Помогает занять рабочее место в аудитории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0665" marR="2066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</a:rPr>
                        <a:t>Участник ГИА  оформляет экзаменационную работу в тетради рельефно-точечным шрифтом.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 err="1">
                          <a:solidFill>
                            <a:schemeClr val="tx1"/>
                          </a:solidFill>
                          <a:effectLst/>
                        </a:rPr>
                        <a:t>Тифлопереводчик</a:t>
                      </a: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</a:rPr>
                        <a:t> переводит работу участника ГИА и оформляет ее на бланке установленной формы.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0665" marR="2066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14427">
                <a:tc rowSpan="3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Слабовидящие 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0665" marR="2066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Отдельная аудитория, количество участников ГИА в одной аудитории   – </a:t>
                      </a: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</a:rPr>
                        <a:t>не более 12 чел.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0665" marR="2066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0665" marR="2066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0665" marR="2066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6082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Индивидуальное равномерное освещение не ниже 300 люкс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0665" marR="2066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6082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Каждому участнику ГИА – увеличивающее устройство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0665" marR="2066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82462"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С тяжелыми нарушениями слуха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Слабослышащие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0665" marR="2066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Наличие звукоусиливающей аппаратуры, как коллективного, так и индивидуального пользования;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количество участников ГИА в одной аудитории   – </a:t>
                      </a: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</a:rPr>
                        <a:t>не более 6 чел.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0665" marR="2066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В аудитории должен быть ассистент-</a:t>
                      </a:r>
                      <a:r>
                        <a:rPr lang="ru-RU" sz="1400" dirty="0" err="1">
                          <a:solidFill>
                            <a:schemeClr val="tx1"/>
                          </a:solidFill>
                          <a:effectLst/>
                        </a:rPr>
                        <a:t>сурдопереводчик</a:t>
                      </a: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, осуществляющий при необходимости жестовый перевод и разъяснение непонятных слов.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0665" marR="2066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</a:rPr>
                        <a:t>Текстовая форма инструкции по заполнению бланков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0665" marR="2066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6082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Количество участников ГИА  в одной аудитории   – </a:t>
                      </a: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</a:rPr>
                        <a:t>не более 10 чел.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0665" marR="2066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0665" marR="2066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0665" marR="2066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83280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4"/>
          <p:cNvGrpSpPr>
            <a:grpSpLocks/>
          </p:cNvGrpSpPr>
          <p:nvPr/>
        </p:nvGrpSpPr>
        <p:grpSpPr bwMode="auto">
          <a:xfrm>
            <a:off x="228600" y="304800"/>
            <a:ext cx="2133600" cy="1328738"/>
            <a:chOff x="144" y="192"/>
            <a:chExt cx="1344" cy="837"/>
          </a:xfrm>
        </p:grpSpPr>
        <p:pic>
          <p:nvPicPr>
            <p:cNvPr id="18" name="Picture 5" descr="Ы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BFBFB"/>
                </a:clrFrom>
                <a:clrTo>
                  <a:srgbClr val="FBFBFB">
                    <a:alpha val="0"/>
                  </a:srgbClr>
                </a:clrTo>
              </a:clrChange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4" y="192"/>
              <a:ext cx="1344" cy="8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" name="WordArt 6"/>
            <p:cNvSpPr>
              <a:spLocks noChangeArrowheads="1" noChangeShapeType="1" noTextEdit="1"/>
            </p:cNvSpPr>
            <p:nvPr/>
          </p:nvSpPr>
          <p:spPr bwMode="auto">
            <a:xfrm>
              <a:off x="144" y="240"/>
              <a:ext cx="384" cy="14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66"/>
                    </a:solidFill>
                    <a:round/>
                    <a:headEnd/>
                    <a:tailEnd/>
                  </a:ln>
                  <a:solidFill>
                    <a:srgbClr val="0033CC"/>
                  </a:solidFill>
                  <a:latin typeface="Times New Roman"/>
                  <a:cs typeface="Times New Roman"/>
                </a:rPr>
                <a:t>ГИА</a:t>
              </a:r>
            </a:p>
          </p:txBody>
        </p:sp>
      </p:grpSp>
      <p:sp>
        <p:nvSpPr>
          <p:cNvPr id="13" name="Прямоугольник 12"/>
          <p:cNvSpPr/>
          <p:nvPr/>
        </p:nvSpPr>
        <p:spPr>
          <a:xfrm>
            <a:off x="1323866" y="2932253"/>
            <a:ext cx="288925" cy="613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1" name="Объект 2"/>
          <p:cNvSpPr txBox="1">
            <a:spLocks/>
          </p:cNvSpPr>
          <p:nvPr/>
        </p:nvSpPr>
        <p:spPr>
          <a:xfrm>
            <a:off x="4716016" y="-3491869"/>
            <a:ext cx="5976664" cy="46085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1400" dirty="0">
              <a:solidFill>
                <a:srgbClr val="2E3192"/>
              </a:solidFill>
              <a:latin typeface="Cambria" panose="02040503050406030204" pitchFamily="18" charset="0"/>
            </a:endParaRPr>
          </a:p>
        </p:txBody>
      </p:sp>
      <p:pic>
        <p:nvPicPr>
          <p:cNvPr id="22" name="Picture 13"/>
          <p:cNvPicPr>
            <a:picLocks noChangeAspect="1" noChangeArrowheads="1"/>
          </p:cNvPicPr>
          <p:nvPr/>
        </p:nvPicPr>
        <p:blipFill>
          <a:blip r:embed="rId4">
            <a:lum bright="32000" contrast="-6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802" b="5360"/>
          <a:stretch>
            <a:fillRect/>
          </a:stretch>
        </p:blipFill>
        <p:spPr bwMode="auto">
          <a:xfrm>
            <a:off x="0" y="6132513"/>
            <a:ext cx="9144000" cy="754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295400" y="239480"/>
            <a:ext cx="75250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</a:pPr>
            <a:endParaRPr lang="ru-RU" b="1" dirty="0">
              <a:solidFill>
                <a:srgbClr val="2E3192"/>
              </a:solidFill>
              <a:latin typeface="Cambria" panose="02040503050406030204" pitchFamily="18" charset="0"/>
              <a:ea typeface="Times New Roman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1765925"/>
              </p:ext>
            </p:extLst>
          </p:nvPr>
        </p:nvGraphicFramePr>
        <p:xfrm>
          <a:off x="107502" y="784715"/>
          <a:ext cx="8856985" cy="5806567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549973"/>
                <a:gridCol w="3031225"/>
                <a:gridCol w="1679773"/>
                <a:gridCol w="2596014"/>
              </a:tblGrid>
              <a:tr h="299658"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Вид </a:t>
                      </a: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</a:rPr>
                        <a:t>заболевания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0665" marR="2066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</a:rPr>
                        <a:t>Требования к: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239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</a:rPr>
                        <a:t>Рабочему месту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0665" marR="2066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</a:rPr>
                        <a:t>Ассистенту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0665" marR="2066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</a:rPr>
                        <a:t>Оформлению работы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0665" marR="2066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1482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С тяжелыми нарушениями речи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0665" marR="2066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</a:rPr>
                        <a:t>Количество участников ГИА  в одной аудитории   – н</a:t>
                      </a: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</a:rPr>
                        <a:t>е более 12 чел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0665" marR="2066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-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0665" marR="2066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</a:rPr>
                        <a:t>Текстовая форма инструкции по заполнению бланков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0665" marR="2066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62514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С нарушениями опорно-двигательного аппарата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0665" marR="2066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Отдельные аудитории в ППЭ должны находиться на  первых этажах.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Количество участников ГИА  в одной аудитории – </a:t>
                      </a: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</a:rPr>
                        <a:t>не более 10 человек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В ППЭ – пандусы и поручни, в помещении – специальные кресла, медицинские лежаки – для детей, которые не могут долго </a:t>
                      </a: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</a:rPr>
                        <a:t>сидеть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20665" marR="2066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Ассистент, который может оказать помощь в фиксации положения в кресле, укрепить и поправить протезы и т.п.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0665" marR="2066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0665" marR="2066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09423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</a:rPr>
                        <a:t>Участники, выполняющие работу на компьютере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0665" marR="2066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Отдельная аудитория, рабочее место, оборудованное компьютером, не имеющим выхода в сеть «Интернет» и не содержащего информации по сдаваемому предмету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0665" marR="2066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Ассистент помогает занять рабочее место в  аудитории, распечатывает ответы участника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0665" marR="2066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</a:rPr>
                        <a:t>Организатор оформляет </a:t>
                      </a:r>
                      <a:r>
                        <a:rPr lang="ru-RU" sz="1400" b="0" dirty="0" smtClean="0">
                          <a:solidFill>
                            <a:schemeClr val="tx1"/>
                          </a:solidFill>
                          <a:effectLst/>
                        </a:rPr>
                        <a:t>бланк </a:t>
                      </a: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</a:rPr>
                        <a:t>ответа №1 и переносит информацию с распечатанных бланков участника ГИА в стандартные бланки ответов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0665" marR="2066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71858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</a:rPr>
                        <a:t>Иные (диабет, астма, порок сердца, энурез, язва, сложные формы  остеохондроза, сколиоза и др.)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0665" marR="2066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0665" marR="2066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0665" marR="2066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0665" marR="2066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366720" y="200143"/>
            <a:ext cx="8698591" cy="461665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rgbClr val="FF0000"/>
                </a:solidFill>
              </a:rPr>
              <a:t>Особенности организации ППЭ для лиц с ОВЗ, детей-инвалидов</a:t>
            </a:r>
            <a:endParaRPr lang="ru-RU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9800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4"/>
          <p:cNvGrpSpPr>
            <a:grpSpLocks/>
          </p:cNvGrpSpPr>
          <p:nvPr/>
        </p:nvGrpSpPr>
        <p:grpSpPr bwMode="auto">
          <a:xfrm>
            <a:off x="228600" y="304800"/>
            <a:ext cx="2133600" cy="1328738"/>
            <a:chOff x="144" y="192"/>
            <a:chExt cx="1344" cy="837"/>
          </a:xfrm>
        </p:grpSpPr>
        <p:pic>
          <p:nvPicPr>
            <p:cNvPr id="18" name="Picture 5" descr="Ы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BFBFB"/>
                </a:clrFrom>
                <a:clrTo>
                  <a:srgbClr val="FBFBFB">
                    <a:alpha val="0"/>
                  </a:srgbClr>
                </a:clrTo>
              </a:clrChange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4" y="192"/>
              <a:ext cx="1344" cy="8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" name="WordArt 6"/>
            <p:cNvSpPr>
              <a:spLocks noChangeArrowheads="1" noChangeShapeType="1" noTextEdit="1"/>
            </p:cNvSpPr>
            <p:nvPr/>
          </p:nvSpPr>
          <p:spPr bwMode="auto">
            <a:xfrm>
              <a:off x="144" y="240"/>
              <a:ext cx="384" cy="14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66"/>
                    </a:solidFill>
                    <a:round/>
                    <a:headEnd/>
                    <a:tailEnd/>
                  </a:ln>
                  <a:solidFill>
                    <a:srgbClr val="0033CC"/>
                  </a:solidFill>
                  <a:latin typeface="Times New Roman"/>
                  <a:cs typeface="Times New Roman"/>
                </a:rPr>
                <a:t>ГИА</a:t>
              </a:r>
            </a:p>
          </p:txBody>
        </p:sp>
      </p:grpSp>
      <p:sp>
        <p:nvSpPr>
          <p:cNvPr id="13" name="Прямоугольник 12"/>
          <p:cNvSpPr/>
          <p:nvPr/>
        </p:nvSpPr>
        <p:spPr>
          <a:xfrm>
            <a:off x="1323866" y="2932253"/>
            <a:ext cx="288925" cy="613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1" name="Объект 2"/>
          <p:cNvSpPr txBox="1">
            <a:spLocks/>
          </p:cNvSpPr>
          <p:nvPr/>
        </p:nvSpPr>
        <p:spPr>
          <a:xfrm>
            <a:off x="4716016" y="-3491869"/>
            <a:ext cx="5976664" cy="46085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1400" dirty="0">
              <a:solidFill>
                <a:srgbClr val="2E3192"/>
              </a:solidFill>
              <a:latin typeface="Cambria" panose="020405030504060302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725644" y="2068979"/>
            <a:ext cx="7692711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Спасибо за внимание!</a:t>
            </a:r>
            <a:endParaRPr lang="ru-RU" sz="3200" dirty="0" smtClean="0">
              <a:solidFill>
                <a:srgbClr val="204C82"/>
              </a:solidFill>
            </a:endParaRPr>
          </a:p>
          <a:p>
            <a:pPr algn="just"/>
            <a:endParaRPr lang="ru-RU" dirty="0">
              <a:solidFill>
                <a:srgbClr val="204C82"/>
              </a:solidFill>
            </a:endParaRPr>
          </a:p>
        </p:txBody>
      </p:sp>
      <p:pic>
        <p:nvPicPr>
          <p:cNvPr id="22" name="Picture 13"/>
          <p:cNvPicPr>
            <a:picLocks noChangeAspect="1" noChangeArrowheads="1"/>
          </p:cNvPicPr>
          <p:nvPr/>
        </p:nvPicPr>
        <p:blipFill>
          <a:blip r:embed="rId4">
            <a:lum bright="32000" contrast="-6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802" b="5360"/>
          <a:stretch>
            <a:fillRect/>
          </a:stretch>
        </p:blipFill>
        <p:spPr bwMode="auto">
          <a:xfrm>
            <a:off x="0" y="6132513"/>
            <a:ext cx="9144000" cy="754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295400" y="239480"/>
            <a:ext cx="75250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</a:pPr>
            <a:endParaRPr lang="ru-RU" b="1" dirty="0">
              <a:solidFill>
                <a:srgbClr val="2E3192"/>
              </a:solidFill>
              <a:latin typeface="Cambria" panose="02040503050406030204" pitchFamily="18" charset="0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528495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Нижний колонтитул 2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400" smtClean="0"/>
              <a:t>1</a:t>
            </a:r>
          </a:p>
        </p:txBody>
      </p:sp>
      <p:sp>
        <p:nvSpPr>
          <p:cNvPr id="5123" name="Номер слайда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756A69DF-2991-4DF5-984D-9B08A1572FD1}" type="slidenum">
              <a:rPr lang="ru-RU" altLang="ru-RU" sz="1400" smtClean="0"/>
              <a:pPr eaLnBrk="1" hangingPunct="1">
                <a:spcBef>
                  <a:spcPct val="0"/>
                </a:spcBef>
                <a:buFontTx/>
                <a:buNone/>
              </a:pPr>
              <a:t>3</a:t>
            </a:fld>
            <a:endParaRPr lang="ru-RU" altLang="ru-RU" sz="1400" smtClean="0"/>
          </a:p>
        </p:txBody>
      </p:sp>
      <p:pic>
        <p:nvPicPr>
          <p:cNvPr id="5124" name="Picture 2" descr="image002"/>
          <p:cNvPicPr>
            <a:picLocks noChangeAspect="1" noChangeArrowheads="1"/>
          </p:cNvPicPr>
          <p:nvPr/>
        </p:nvPicPr>
        <p:blipFill>
          <a:blip r:embed="rId2">
            <a:lum bright="3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04800"/>
            <a:ext cx="990600" cy="585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</p:pic>
      <p:grpSp>
        <p:nvGrpSpPr>
          <p:cNvPr id="5126" name="Group 4"/>
          <p:cNvGrpSpPr>
            <a:grpSpLocks/>
          </p:cNvGrpSpPr>
          <p:nvPr/>
        </p:nvGrpSpPr>
        <p:grpSpPr bwMode="auto">
          <a:xfrm>
            <a:off x="228600" y="304800"/>
            <a:ext cx="2133600" cy="1328738"/>
            <a:chOff x="144" y="192"/>
            <a:chExt cx="1344" cy="837"/>
          </a:xfrm>
        </p:grpSpPr>
        <p:pic>
          <p:nvPicPr>
            <p:cNvPr id="5130" name="Picture 5" descr="Ы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BFBFB"/>
                </a:clrFrom>
                <a:clrTo>
                  <a:srgbClr val="FBFBFB">
                    <a:alpha val="0"/>
                  </a:srgbClr>
                </a:clrTo>
              </a:clrChange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4" y="192"/>
              <a:ext cx="1344" cy="8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131" name="WordArt 6"/>
            <p:cNvSpPr>
              <a:spLocks noChangeArrowheads="1" noChangeShapeType="1" noTextEdit="1"/>
            </p:cNvSpPr>
            <p:nvPr/>
          </p:nvSpPr>
          <p:spPr bwMode="auto">
            <a:xfrm>
              <a:off x="144" y="240"/>
              <a:ext cx="384" cy="14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66"/>
                    </a:solidFill>
                    <a:round/>
                    <a:headEnd/>
                    <a:tailEnd/>
                  </a:ln>
                  <a:solidFill>
                    <a:srgbClr val="0033CC"/>
                  </a:solidFill>
                  <a:latin typeface="Times New Roman"/>
                  <a:cs typeface="Times New Roman"/>
                </a:rPr>
                <a:t>ГИА</a:t>
              </a:r>
            </a:p>
          </p:txBody>
        </p:sp>
      </p:grpSp>
      <p:pic>
        <p:nvPicPr>
          <p:cNvPr id="12" name="Picture 13"/>
          <p:cNvPicPr>
            <a:picLocks noChangeAspect="1" noChangeArrowheads="1"/>
          </p:cNvPicPr>
          <p:nvPr/>
        </p:nvPicPr>
        <p:blipFill>
          <a:blip r:embed="rId4">
            <a:lum bright="32000" contrast="-6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802" b="5360"/>
          <a:stretch>
            <a:fillRect/>
          </a:stretch>
        </p:blipFill>
        <p:spPr bwMode="auto">
          <a:xfrm>
            <a:off x="0" y="6132513"/>
            <a:ext cx="9144000" cy="754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TextBox 17"/>
          <p:cNvSpPr txBox="1"/>
          <p:nvPr/>
        </p:nvSpPr>
        <p:spPr>
          <a:xfrm>
            <a:off x="3159862" y="1045973"/>
            <a:ext cx="3001216" cy="369332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b="1" dirty="0" smtClean="0">
                <a:solidFill>
                  <a:srgbClr val="22518A"/>
                </a:solidFill>
                <a:latin typeface="Cambria" pitchFamily="18" charset="0"/>
              </a:rPr>
              <a:t>Региональные</a:t>
            </a:r>
            <a:endParaRPr lang="ru-RU" b="1" dirty="0">
              <a:solidFill>
                <a:srgbClr val="22518A"/>
              </a:solidFill>
              <a:latin typeface="Cambria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04800" y="1627382"/>
            <a:ext cx="8479918" cy="1015663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lvl="0"/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</a:rPr>
              <a:t>Распоряжение Кабинета Министров Республики Татарстан </a:t>
            </a:r>
            <a:r>
              <a:rPr lang="ru-RU" sz="2000" dirty="0" smtClean="0">
                <a:solidFill>
                  <a:srgbClr val="204C82"/>
                </a:solidFill>
              </a:rPr>
              <a:t>«</a:t>
            </a:r>
            <a:r>
              <a:rPr lang="ru-RU" sz="2000" dirty="0">
                <a:solidFill>
                  <a:srgbClr val="204C82"/>
                </a:solidFill>
              </a:rPr>
              <a:t>О проведении в 2015 году государственной итоговой аттестации по образовательным программам основного общего образования</a:t>
            </a:r>
            <a:r>
              <a:rPr lang="ru-RU" sz="2000" dirty="0" smtClean="0">
                <a:solidFill>
                  <a:srgbClr val="204C82"/>
                </a:solidFill>
              </a:rPr>
              <a:t>» от 12.03.2015 № 389-р</a:t>
            </a:r>
            <a:endParaRPr lang="ru-RU" sz="2000" dirty="0">
              <a:solidFill>
                <a:srgbClr val="204C82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04799" y="2996952"/>
            <a:ext cx="8591005" cy="1323439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</a:rPr>
              <a:t>Приказ МОиН РТ от 24.02.2015 №  1097/15 «Об </a:t>
            </a:r>
            <a:r>
              <a:rPr lang="ru-RU" sz="2000" dirty="0">
                <a:solidFill>
                  <a:schemeClr val="tx2">
                    <a:lumMod val="75000"/>
                  </a:schemeClr>
                </a:solidFill>
              </a:rPr>
              <a:t>утверждении организационно-территориальной схемы подготовки и проведения  </a:t>
            </a: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</a:rPr>
              <a:t>на </a:t>
            </a:r>
            <a:r>
              <a:rPr lang="ru-RU" sz="2000" dirty="0">
                <a:solidFill>
                  <a:schemeClr val="tx2">
                    <a:lumMod val="75000"/>
                  </a:schemeClr>
                </a:solidFill>
              </a:rPr>
              <a:t>территории Республики Татарстан государственной итоговой аттестации по образовательным программам основного общего образования в </a:t>
            </a: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</a:rPr>
              <a:t>2015 году»</a:t>
            </a:r>
            <a:endParaRPr lang="ru-RU" sz="20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04800" y="4509120"/>
            <a:ext cx="8608140" cy="1015663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</a:rPr>
              <a:t>Приказ МОиН РТ  от 29.01.2015г. № 415/15«Об утверждении мест расположений пунктов проведения ОГЭ для прохождения ГИА по образовательным программам основного общего образования в 2015 году»</a:t>
            </a:r>
            <a:endParaRPr lang="ru-RU" sz="20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403648" y="421996"/>
            <a:ext cx="6792596" cy="461665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b="1" dirty="0">
                <a:solidFill>
                  <a:srgbClr val="FF0000"/>
                </a:solidFill>
                <a:latin typeface="Cambria" pitchFamily="18" charset="0"/>
              </a:rPr>
              <a:t>Перечень нормативных правовых актов </a:t>
            </a:r>
          </a:p>
        </p:txBody>
      </p:sp>
    </p:spTree>
    <p:extLst>
      <p:ext uri="{BB962C8B-B14F-4D97-AF65-F5344CB8AC3E}">
        <p14:creationId xmlns:p14="http://schemas.microsoft.com/office/powerpoint/2010/main" val="307311012"/>
      </p:ext>
    </p:extLst>
  </p:cSld>
  <p:clrMapOvr>
    <a:masterClrMapping/>
  </p:clrMapOvr>
  <p:transition spd="med">
    <p:cover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Нижний колонтитул 2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400" smtClean="0"/>
              <a:t>1</a:t>
            </a:r>
          </a:p>
        </p:txBody>
      </p:sp>
      <p:sp>
        <p:nvSpPr>
          <p:cNvPr id="5123" name="Номер слайда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756A69DF-2991-4DF5-984D-9B08A1572FD1}" type="slidenum">
              <a:rPr lang="ru-RU" altLang="ru-RU" sz="1400" smtClean="0"/>
              <a:pPr eaLnBrk="1" hangingPunct="1">
                <a:spcBef>
                  <a:spcPct val="0"/>
                </a:spcBef>
                <a:buFontTx/>
                <a:buNone/>
              </a:pPr>
              <a:t>4</a:t>
            </a:fld>
            <a:endParaRPr lang="ru-RU" altLang="ru-RU" sz="1400" smtClean="0"/>
          </a:p>
        </p:txBody>
      </p:sp>
      <p:pic>
        <p:nvPicPr>
          <p:cNvPr id="5124" name="Picture 2" descr="image002"/>
          <p:cNvPicPr>
            <a:picLocks noChangeAspect="1" noChangeArrowheads="1"/>
          </p:cNvPicPr>
          <p:nvPr/>
        </p:nvPicPr>
        <p:blipFill>
          <a:blip r:embed="rId2">
            <a:lum bright="3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04800"/>
            <a:ext cx="990600" cy="585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</p:pic>
      <p:grpSp>
        <p:nvGrpSpPr>
          <p:cNvPr id="5126" name="Group 4"/>
          <p:cNvGrpSpPr>
            <a:grpSpLocks/>
          </p:cNvGrpSpPr>
          <p:nvPr/>
        </p:nvGrpSpPr>
        <p:grpSpPr bwMode="auto">
          <a:xfrm>
            <a:off x="228600" y="304800"/>
            <a:ext cx="2133600" cy="1328738"/>
            <a:chOff x="144" y="192"/>
            <a:chExt cx="1344" cy="837"/>
          </a:xfrm>
        </p:grpSpPr>
        <p:pic>
          <p:nvPicPr>
            <p:cNvPr id="5130" name="Picture 5" descr="Ы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BFBFB"/>
                </a:clrFrom>
                <a:clrTo>
                  <a:srgbClr val="FBFBFB">
                    <a:alpha val="0"/>
                  </a:srgbClr>
                </a:clrTo>
              </a:clrChange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4" y="192"/>
              <a:ext cx="1344" cy="8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131" name="WordArt 6"/>
            <p:cNvSpPr>
              <a:spLocks noChangeArrowheads="1" noChangeShapeType="1" noTextEdit="1"/>
            </p:cNvSpPr>
            <p:nvPr/>
          </p:nvSpPr>
          <p:spPr bwMode="auto">
            <a:xfrm>
              <a:off x="144" y="240"/>
              <a:ext cx="384" cy="14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66"/>
                    </a:solidFill>
                    <a:round/>
                    <a:headEnd/>
                    <a:tailEnd/>
                  </a:ln>
                  <a:solidFill>
                    <a:srgbClr val="0033CC"/>
                  </a:solidFill>
                  <a:latin typeface="Times New Roman"/>
                  <a:cs typeface="Times New Roman"/>
                </a:rPr>
                <a:t>ГИА</a:t>
              </a:r>
            </a:p>
          </p:txBody>
        </p:sp>
      </p:grpSp>
      <p:pic>
        <p:nvPicPr>
          <p:cNvPr id="12" name="Picture 13"/>
          <p:cNvPicPr>
            <a:picLocks noChangeAspect="1" noChangeArrowheads="1"/>
          </p:cNvPicPr>
          <p:nvPr/>
        </p:nvPicPr>
        <p:blipFill>
          <a:blip r:embed="rId4">
            <a:lum bright="32000" contrast="-6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802" b="5360"/>
          <a:stretch>
            <a:fillRect/>
          </a:stretch>
        </p:blipFill>
        <p:spPr bwMode="auto">
          <a:xfrm>
            <a:off x="0" y="6132513"/>
            <a:ext cx="9144000" cy="754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971600" y="3632448"/>
            <a:ext cx="7056784" cy="1956792"/>
          </a:xfrm>
          <a:prstGeom prst="rect">
            <a:avLst/>
          </a:prstGeom>
          <a:solidFill>
            <a:srgbClr val="B9CDE5">
              <a:alpha val="31000"/>
            </a:srgbClr>
          </a:solidFill>
          <a:ln w="25400" cap="flat" cmpd="sng" algn="ctr">
            <a:noFill/>
            <a:prstDash val="sysDash"/>
          </a:ln>
          <a:effectLst/>
        </p:spPr>
        <p:txBody>
          <a:bodyPr anchor="ctr"/>
          <a:lstStyle/>
          <a:p>
            <a:pPr algn="ctr">
              <a:spcBef>
                <a:spcPct val="0"/>
              </a:spcBef>
            </a:pPr>
            <a:r>
              <a:rPr lang="ru-RU" b="1" dirty="0">
                <a:solidFill>
                  <a:srgbClr val="333399"/>
                </a:solidFill>
                <a:latin typeface="Cambria" panose="02040503050406030204" pitchFamily="18" charset="0"/>
                <a:ea typeface="Calibri"/>
              </a:rPr>
              <a:t>Методические рекомендации по организации и проведению государственной итоговой аттестации по образовательным программам основного общего и среднего общего образования в форме основного государственного экзамена и единого государственного экзамена  для лиц с ограниченными возможностями здоровья </a:t>
            </a:r>
            <a:endParaRPr lang="ru-RU" b="1" dirty="0">
              <a:solidFill>
                <a:srgbClr val="333399"/>
              </a:solidFill>
              <a:latin typeface="Cambria" panose="020405030504060302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971600" y="1646094"/>
            <a:ext cx="7056784" cy="1723454"/>
          </a:xfrm>
          <a:prstGeom prst="rect">
            <a:avLst/>
          </a:prstGeom>
          <a:solidFill>
            <a:srgbClr val="B9CDE5">
              <a:alpha val="31000"/>
            </a:srgbClr>
          </a:solidFill>
          <a:ln w="25400" cap="flat" cmpd="sng" algn="ctr">
            <a:noFill/>
            <a:prstDash val="sysDash"/>
          </a:ln>
          <a:effectLst/>
        </p:spPr>
        <p:txBody>
          <a:bodyPr anchor="ctr"/>
          <a:lstStyle/>
          <a:p>
            <a:pPr algn="ctr">
              <a:spcBef>
                <a:spcPct val="0"/>
              </a:spcBef>
            </a:pPr>
            <a:r>
              <a:rPr lang="ru-RU" b="1" dirty="0">
                <a:solidFill>
                  <a:srgbClr val="2E3192"/>
                </a:solidFill>
                <a:latin typeface="Cambria" panose="02040503050406030204" pitchFamily="18" charset="0"/>
              </a:rPr>
              <a:t>Методические </a:t>
            </a:r>
            <a:r>
              <a:rPr lang="ru-RU" b="1" dirty="0" smtClean="0">
                <a:solidFill>
                  <a:srgbClr val="2E3192"/>
                </a:solidFill>
                <a:latin typeface="Cambria" panose="02040503050406030204" pitchFamily="18" charset="0"/>
              </a:rPr>
              <a:t>рекомендации по </a:t>
            </a:r>
            <a:r>
              <a:rPr lang="ru-RU" b="1" dirty="0">
                <a:solidFill>
                  <a:srgbClr val="2E3192"/>
                </a:solidFill>
                <a:latin typeface="Cambria" panose="02040503050406030204" pitchFamily="18" charset="0"/>
              </a:rPr>
              <a:t>подготовке и проведению </a:t>
            </a:r>
          </a:p>
          <a:p>
            <a:pPr algn="ctr">
              <a:spcBef>
                <a:spcPct val="0"/>
              </a:spcBef>
            </a:pPr>
            <a:r>
              <a:rPr lang="ru-RU" b="1" dirty="0">
                <a:solidFill>
                  <a:srgbClr val="2E3192"/>
                </a:solidFill>
                <a:latin typeface="Cambria" panose="02040503050406030204" pitchFamily="18" charset="0"/>
              </a:rPr>
              <a:t>государственной итоговой аттестации </a:t>
            </a:r>
            <a:r>
              <a:rPr lang="ru-RU" b="1" dirty="0" smtClean="0">
                <a:solidFill>
                  <a:srgbClr val="2E3192"/>
                </a:solidFill>
                <a:latin typeface="Cambria" panose="02040503050406030204" pitchFamily="18" charset="0"/>
              </a:rPr>
              <a:t>по </a:t>
            </a:r>
            <a:r>
              <a:rPr lang="ru-RU" b="1" dirty="0">
                <a:solidFill>
                  <a:srgbClr val="2E3192"/>
                </a:solidFill>
                <a:latin typeface="Cambria" panose="02040503050406030204" pitchFamily="18" charset="0"/>
              </a:rPr>
              <a:t>образовательным программам основного </a:t>
            </a:r>
            <a:r>
              <a:rPr lang="ru-RU" b="1" dirty="0" smtClean="0">
                <a:solidFill>
                  <a:srgbClr val="2E3192"/>
                </a:solidFill>
                <a:latin typeface="Cambria" panose="02040503050406030204" pitchFamily="18" charset="0"/>
              </a:rPr>
              <a:t>общего образования </a:t>
            </a:r>
            <a:r>
              <a:rPr lang="ru-RU" b="1" dirty="0">
                <a:solidFill>
                  <a:srgbClr val="2E3192"/>
                </a:solidFill>
                <a:latin typeface="Cambria" panose="02040503050406030204" pitchFamily="18" charset="0"/>
              </a:rPr>
              <a:t>в форме основного государственного экзамена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205744" y="505691"/>
            <a:ext cx="6624736" cy="830997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b="1" dirty="0" smtClean="0">
                <a:solidFill>
                  <a:srgbClr val="FF0000"/>
                </a:solidFill>
                <a:latin typeface="Cambria" pitchFamily="18" charset="0"/>
              </a:rPr>
              <a:t>Методические рекомендации </a:t>
            </a:r>
            <a:r>
              <a:rPr lang="ru-RU" sz="2400" b="1" dirty="0" err="1" smtClean="0">
                <a:solidFill>
                  <a:srgbClr val="FF0000"/>
                </a:solidFill>
                <a:latin typeface="Cambria" pitchFamily="18" charset="0"/>
              </a:rPr>
              <a:t>Рособрнадзора</a:t>
            </a:r>
            <a:endParaRPr lang="ru-RU" sz="2400" b="1" dirty="0">
              <a:solidFill>
                <a:srgbClr val="FF0000"/>
              </a:solidFill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2077564"/>
      </p:ext>
    </p:extLst>
  </p:cSld>
  <p:clrMapOvr>
    <a:masterClrMapping/>
  </p:clrMapOvr>
  <p:transition spd="med">
    <p:cover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4"/>
          <p:cNvGrpSpPr>
            <a:grpSpLocks/>
          </p:cNvGrpSpPr>
          <p:nvPr/>
        </p:nvGrpSpPr>
        <p:grpSpPr bwMode="auto">
          <a:xfrm>
            <a:off x="228600" y="304800"/>
            <a:ext cx="2133600" cy="1328738"/>
            <a:chOff x="144" y="192"/>
            <a:chExt cx="1344" cy="837"/>
          </a:xfrm>
        </p:grpSpPr>
        <p:pic>
          <p:nvPicPr>
            <p:cNvPr id="18" name="Picture 5" descr="Ы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BFBFB"/>
                </a:clrFrom>
                <a:clrTo>
                  <a:srgbClr val="FBFBFB">
                    <a:alpha val="0"/>
                  </a:srgbClr>
                </a:clrTo>
              </a:clrChange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4" y="192"/>
              <a:ext cx="1344" cy="8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" name="WordArt 6"/>
            <p:cNvSpPr>
              <a:spLocks noChangeArrowheads="1" noChangeShapeType="1" noTextEdit="1"/>
            </p:cNvSpPr>
            <p:nvPr/>
          </p:nvSpPr>
          <p:spPr bwMode="auto">
            <a:xfrm>
              <a:off x="144" y="240"/>
              <a:ext cx="384" cy="14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66"/>
                    </a:solidFill>
                    <a:round/>
                    <a:headEnd/>
                    <a:tailEnd/>
                  </a:ln>
                  <a:solidFill>
                    <a:srgbClr val="0033CC"/>
                  </a:solidFill>
                  <a:latin typeface="Times New Roman"/>
                  <a:cs typeface="Times New Roman"/>
                </a:rPr>
                <a:t>ГИА</a:t>
              </a:r>
            </a:p>
          </p:txBody>
        </p:sp>
      </p:grpSp>
      <p:pic>
        <p:nvPicPr>
          <p:cNvPr id="23" name="Picture 5" descr="Ы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457200"/>
            <a:ext cx="2133600" cy="1328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Прямоугольник 12"/>
          <p:cNvSpPr/>
          <p:nvPr/>
        </p:nvSpPr>
        <p:spPr>
          <a:xfrm>
            <a:off x="1323866" y="2932253"/>
            <a:ext cx="288925" cy="613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73028" y="311792"/>
            <a:ext cx="7488238" cy="707886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b="1" dirty="0" smtClean="0">
                <a:solidFill>
                  <a:srgbClr val="FF0000"/>
                </a:solidFill>
                <a:latin typeface="Cambria" pitchFamily="18" charset="0"/>
              </a:rPr>
              <a:t>Изменения в организационно-территориальной схеме подготовки и проведения ГИА-9 в 2015 году</a:t>
            </a:r>
            <a:endParaRPr lang="ru-RU" sz="2000" b="1" dirty="0">
              <a:solidFill>
                <a:srgbClr val="FF0000"/>
              </a:solidFill>
              <a:latin typeface="Cambria" pitchFamily="18" charset="0"/>
            </a:endParaRPr>
          </a:p>
        </p:txBody>
      </p:sp>
      <p:sp>
        <p:nvSpPr>
          <p:cNvPr id="11" name="Объект 2"/>
          <p:cNvSpPr txBox="1">
            <a:spLocks/>
          </p:cNvSpPr>
          <p:nvPr/>
        </p:nvSpPr>
        <p:spPr>
          <a:xfrm>
            <a:off x="4716016" y="-3491869"/>
            <a:ext cx="5976664" cy="46085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1400" dirty="0">
              <a:solidFill>
                <a:srgbClr val="2E3192"/>
              </a:solidFill>
              <a:latin typeface="Cambria" panose="020405030504060302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676529" y="3501008"/>
            <a:ext cx="7644640" cy="864096"/>
          </a:xfrm>
          <a:prstGeom prst="rect">
            <a:avLst/>
          </a:prstGeom>
          <a:solidFill>
            <a:srgbClr val="B9CDE5">
              <a:alpha val="31000"/>
            </a:srgbClr>
          </a:solidFill>
          <a:ln w="25400" cap="flat" cmpd="sng" algn="ctr">
            <a:noFill/>
            <a:prstDash val="sysDash"/>
          </a:ln>
          <a:effectLst/>
        </p:spPr>
        <p:txBody>
          <a:bodyPr anchor="ctr"/>
          <a:lstStyle/>
          <a:p>
            <a:pPr algn="just">
              <a:spcBef>
                <a:spcPct val="0"/>
              </a:spcBef>
            </a:pPr>
            <a:r>
              <a:rPr lang="ru-RU" b="1" dirty="0">
                <a:solidFill>
                  <a:srgbClr val="2E3192"/>
                </a:solidFill>
                <a:latin typeface="Times New Roman" pitchFamily="18" charset="0"/>
                <a:cs typeface="Times New Roman" pitchFamily="18" charset="0"/>
              </a:rPr>
              <a:t>Выдача экзаменационных </a:t>
            </a:r>
            <a:r>
              <a:rPr lang="ru-RU" b="1" dirty="0" smtClean="0">
                <a:solidFill>
                  <a:srgbClr val="2E3192"/>
                </a:solidFill>
                <a:latin typeface="Times New Roman" pitchFamily="18" charset="0"/>
                <a:cs typeface="Times New Roman" pitchFamily="18" charset="0"/>
              </a:rPr>
              <a:t>материалов уполномоченным представителям ГЭК РТ осуществляется </a:t>
            </a:r>
            <a:r>
              <a:rPr lang="ru-RU" b="1" dirty="0">
                <a:solidFill>
                  <a:srgbClr val="2E3192"/>
                </a:solidFill>
                <a:latin typeface="Times New Roman" pitchFamily="18" charset="0"/>
                <a:cs typeface="Times New Roman" pitchFamily="18" charset="0"/>
              </a:rPr>
              <a:t>в день проведения  экзамена </a:t>
            </a:r>
            <a:r>
              <a:rPr lang="ru-RU" b="1" dirty="0" smtClean="0">
                <a:solidFill>
                  <a:srgbClr val="2E3192"/>
                </a:solidFill>
                <a:latin typeface="Times New Roman" pitchFamily="18" charset="0"/>
                <a:cs typeface="Times New Roman" pitchFamily="18" charset="0"/>
              </a:rPr>
              <a:t> с </a:t>
            </a:r>
            <a:r>
              <a:rPr lang="ru-RU" b="1" dirty="0">
                <a:solidFill>
                  <a:srgbClr val="2E3192"/>
                </a:solidFill>
                <a:latin typeface="Times New Roman" pitchFamily="18" charset="0"/>
                <a:cs typeface="Times New Roman" pitchFamily="18" charset="0"/>
              </a:rPr>
              <a:t>00.00 ч</a:t>
            </a:r>
            <a:r>
              <a:rPr lang="ru-RU" b="1" dirty="0" smtClean="0">
                <a:solidFill>
                  <a:srgbClr val="2E3192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b="1" dirty="0">
                <a:solidFill>
                  <a:srgbClr val="2E319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rgbClr val="2E3192"/>
                </a:solidFill>
                <a:latin typeface="Times New Roman" pitchFamily="18" charset="0"/>
                <a:cs typeface="Times New Roman" pitchFamily="18" charset="0"/>
              </a:rPr>
              <a:t>до 08.00 часов</a:t>
            </a:r>
            <a:endParaRPr lang="ru-RU" b="1" dirty="0">
              <a:solidFill>
                <a:srgbClr val="2E319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694583" y="5589240"/>
            <a:ext cx="7626587" cy="720080"/>
          </a:xfrm>
          <a:prstGeom prst="rect">
            <a:avLst/>
          </a:prstGeom>
          <a:solidFill>
            <a:srgbClr val="B9CDE5">
              <a:alpha val="31000"/>
            </a:srgbClr>
          </a:solidFill>
          <a:ln w="25400" cap="flat" cmpd="sng" algn="ctr">
            <a:noFill/>
            <a:prstDash val="sysDash"/>
          </a:ln>
          <a:effectLst/>
        </p:spPr>
        <p:txBody>
          <a:bodyPr anchor="ctr"/>
          <a:lstStyle/>
          <a:p>
            <a:pPr>
              <a:spcBef>
                <a:spcPct val="0"/>
              </a:spcBef>
            </a:pPr>
            <a:r>
              <a:rPr lang="ru-RU" b="1" dirty="0" smtClean="0">
                <a:solidFill>
                  <a:srgbClr val="2E319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Увеличение срока аккредитации общественных наблюдателей (не позднее чем 3 рабочих дня до даты проведения экзамена)</a:t>
            </a:r>
            <a:endParaRPr lang="ru-RU" b="1" dirty="0">
              <a:solidFill>
                <a:srgbClr val="2E319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676529" y="2348880"/>
            <a:ext cx="7662695" cy="927997"/>
          </a:xfrm>
          <a:prstGeom prst="rect">
            <a:avLst/>
          </a:prstGeom>
          <a:solidFill>
            <a:srgbClr val="B9CDE5">
              <a:alpha val="31000"/>
            </a:srgbClr>
          </a:solidFill>
          <a:ln w="25400" cap="flat" cmpd="sng" algn="ctr">
            <a:noFill/>
            <a:prstDash val="sysDash"/>
          </a:ln>
          <a:effectLst/>
        </p:spPr>
        <p:txBody>
          <a:bodyPr anchor="ctr"/>
          <a:lstStyle/>
          <a:p>
            <a:pPr algn="just">
              <a:spcBef>
                <a:spcPct val="0"/>
              </a:spcBef>
            </a:pPr>
            <a:r>
              <a:rPr lang="ru-RU" b="1" dirty="0" smtClean="0">
                <a:solidFill>
                  <a:srgbClr val="2E319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Усложнение сети ППЭ.  Для обучающихся, имеющих медицинские показания для обучения на дому и соответствующие рекомендации ПМПК, экзамен может быть организован на дому (в больнице)</a:t>
            </a:r>
            <a:endParaRPr lang="ru-RU" b="1" dirty="0">
              <a:solidFill>
                <a:srgbClr val="2E319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76530" y="1196752"/>
            <a:ext cx="7662695" cy="963574"/>
          </a:xfrm>
          <a:prstGeom prst="rect">
            <a:avLst/>
          </a:prstGeom>
          <a:solidFill>
            <a:srgbClr val="B9CDE5">
              <a:alpha val="31000"/>
            </a:srgbClr>
          </a:solidFill>
          <a:ln w="25400" cap="flat" cmpd="sng" algn="ctr">
            <a:noFill/>
            <a:prstDash val="sysDash"/>
          </a:ln>
          <a:effectLst/>
        </p:spPr>
        <p:txBody>
          <a:bodyPr anchor="ctr"/>
          <a:lstStyle/>
          <a:p>
            <a:pPr>
              <a:spcBef>
                <a:spcPct val="0"/>
              </a:spcBef>
            </a:pPr>
            <a:r>
              <a:rPr lang="ru-RU" b="1" dirty="0" smtClean="0">
                <a:solidFill>
                  <a:srgbClr val="2E3192"/>
                </a:solidFill>
                <a:latin typeface="Times New Roman" pitchFamily="18" charset="0"/>
                <a:cs typeface="Times New Roman" pitchFamily="18" charset="0"/>
              </a:rPr>
              <a:t>Усиление контроля. Присутствие в ППЭ членов ГЭК РТ.</a:t>
            </a:r>
            <a:r>
              <a:rPr lang="en-US" b="1" dirty="0" smtClean="0">
                <a:solidFill>
                  <a:srgbClr val="2E319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rgbClr val="22518A"/>
                </a:solidFill>
                <a:latin typeface="Times New Roman" pitchFamily="18" charset="0"/>
                <a:cs typeface="Times New Roman" pitchFamily="18" charset="0"/>
              </a:rPr>
              <a:t>Оборудование ППЭ стационарными </a:t>
            </a:r>
            <a:r>
              <a:rPr lang="ru-RU" b="1" dirty="0">
                <a:solidFill>
                  <a:srgbClr val="22518A"/>
                </a:solidFill>
                <a:latin typeface="Times New Roman" pitchFamily="18" charset="0"/>
                <a:cs typeface="Times New Roman" pitchFamily="18" charset="0"/>
              </a:rPr>
              <a:t>и переносными металлоискателями, средствами видеонаблюдения</a:t>
            </a:r>
            <a:r>
              <a:rPr lang="ru-RU" b="1" dirty="0" smtClean="0">
                <a:solidFill>
                  <a:srgbClr val="22518A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b="1" dirty="0">
              <a:solidFill>
                <a:srgbClr val="22518A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703852" y="4653136"/>
            <a:ext cx="7617317" cy="720080"/>
          </a:xfrm>
          <a:prstGeom prst="rect">
            <a:avLst/>
          </a:prstGeom>
          <a:solidFill>
            <a:srgbClr val="B9CDE5">
              <a:alpha val="31000"/>
            </a:srgbClr>
          </a:solidFill>
          <a:ln w="25400" cap="flat" cmpd="sng" algn="ctr">
            <a:noFill/>
            <a:prstDash val="sysDash"/>
          </a:ln>
          <a:effectLst/>
        </p:spPr>
        <p:txBody>
          <a:bodyPr anchor="ctr"/>
          <a:lstStyle/>
          <a:p>
            <a:pPr>
              <a:spcBef>
                <a:spcPct val="0"/>
              </a:spcBef>
            </a:pPr>
            <a:r>
              <a:rPr lang="ru-RU" b="1" dirty="0" smtClean="0">
                <a:solidFill>
                  <a:srgbClr val="2E319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Межмуниципальное планирование ППЭ в резервные дни и дополнительные сроки (август, сентябрь)</a:t>
            </a:r>
            <a:endParaRPr lang="ru-RU" b="1" dirty="0">
              <a:solidFill>
                <a:srgbClr val="2E319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0229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4"/>
          <p:cNvGrpSpPr>
            <a:grpSpLocks/>
          </p:cNvGrpSpPr>
          <p:nvPr/>
        </p:nvGrpSpPr>
        <p:grpSpPr bwMode="auto">
          <a:xfrm>
            <a:off x="228600" y="116457"/>
            <a:ext cx="2133600" cy="1328738"/>
            <a:chOff x="144" y="192"/>
            <a:chExt cx="1344" cy="837"/>
          </a:xfrm>
        </p:grpSpPr>
        <p:pic>
          <p:nvPicPr>
            <p:cNvPr id="12" name="Picture 5" descr="Ы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BFBFB"/>
                </a:clrFrom>
                <a:clrTo>
                  <a:srgbClr val="FBFBFB">
                    <a:alpha val="0"/>
                  </a:srgbClr>
                </a:clrTo>
              </a:clrChange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4" y="192"/>
              <a:ext cx="1344" cy="8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" name="WordArt 6"/>
            <p:cNvSpPr>
              <a:spLocks noChangeArrowheads="1" noChangeShapeType="1" noTextEdit="1"/>
            </p:cNvSpPr>
            <p:nvPr/>
          </p:nvSpPr>
          <p:spPr bwMode="auto">
            <a:xfrm>
              <a:off x="144" y="240"/>
              <a:ext cx="384" cy="14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66"/>
                    </a:solidFill>
                    <a:round/>
                    <a:headEnd/>
                    <a:tailEnd/>
                  </a:ln>
                  <a:solidFill>
                    <a:srgbClr val="0033CC"/>
                  </a:solidFill>
                  <a:latin typeface="Times New Roman"/>
                  <a:cs typeface="Times New Roman"/>
                </a:rPr>
                <a:t>ГИА</a:t>
              </a: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1115616" y="404664"/>
            <a:ext cx="7488831" cy="830997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Порядок работы 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МОУО по </a:t>
            </a:r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организации общественного наблюдения за ходом 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ГИА-9</a:t>
            </a:r>
            <a:endParaRPr lang="ru-RU" sz="2400" b="1" dirty="0">
              <a:solidFill>
                <a:srgbClr val="C00000"/>
              </a:solidFill>
              <a:latin typeface="Cambria" panose="02040503050406030204" pitchFamily="18" charset="0"/>
            </a:endParaRPr>
          </a:p>
        </p:txBody>
      </p:sp>
      <p:pic>
        <p:nvPicPr>
          <p:cNvPr id="5127" name="Picture 13"/>
          <p:cNvPicPr>
            <a:picLocks noChangeAspect="1" noChangeArrowheads="1"/>
          </p:cNvPicPr>
          <p:nvPr/>
        </p:nvPicPr>
        <p:blipFill>
          <a:blip r:embed="rId3">
            <a:lum bright="32000" contrast="-6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802" b="5360"/>
          <a:stretch>
            <a:fillRect/>
          </a:stretch>
        </p:blipFill>
        <p:spPr bwMode="auto">
          <a:xfrm>
            <a:off x="4763" y="6103938"/>
            <a:ext cx="9144000" cy="754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Прямоугольник 3"/>
          <p:cNvSpPr>
            <a:spLocks noChangeArrowheads="1"/>
          </p:cNvSpPr>
          <p:nvPr/>
        </p:nvSpPr>
        <p:spPr bwMode="auto">
          <a:xfrm>
            <a:off x="611560" y="1445194"/>
            <a:ext cx="8293297" cy="44012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342900" indent="-342900">
              <a:buFont typeface="Calibri" pitchFamily="34" charset="0"/>
              <a:buAutoNum type="arabicPeriod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Сбор и обобщение заявлений граждан,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желающих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пройти аккредитацию в качестве общественного наблюдателя.</a:t>
            </a:r>
          </a:p>
          <a:p>
            <a:pPr marL="342900" indent="-342900">
              <a:buFont typeface="Calibri" pitchFamily="34" charset="0"/>
              <a:buAutoNum type="arabicPeriod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Направление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МОиН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РТ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заявлений и списка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лиц,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желающих пройти аккредитацию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 качестве общественного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наблюдателя.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Font typeface="Calibri" pitchFamily="34" charset="0"/>
              <a:buAutoNum type="arabicPeriod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Оформление удостоверений с указанием ППЭ, предмета и даты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экзамена.</a:t>
            </a:r>
          </a:p>
          <a:p>
            <a:pPr marL="342900" indent="-342900">
              <a:buFont typeface="Calibri" pitchFamily="34" charset="0"/>
              <a:buAutoNum type="arabicPeriod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Ознакомление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общественных наблюдателей  с нормативными, правовыми, инструктивно-методическими документами, регламентирующими проведение государственной (итоговой) аттестации.</a:t>
            </a:r>
          </a:p>
          <a:p>
            <a:pPr marL="342900" indent="-342900">
              <a:buFont typeface="Calibri" pitchFamily="34" charset="0"/>
              <a:buAutoNum type="arabicPeriod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Проведение соответствующего инструктажа по порядку проведения государственной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итоговой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аттестации.</a:t>
            </a:r>
          </a:p>
          <a:p>
            <a:pPr marL="342900" indent="-342900">
              <a:buFont typeface="Calibri" pitchFamily="34" charset="0"/>
              <a:buAutoNum type="arabicPeriod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Обеспечение явки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общественного наблюдателя в ППЭ и заполнение акта о результатах общественного наблюдения.</a:t>
            </a:r>
          </a:p>
        </p:txBody>
      </p:sp>
    </p:spTree>
    <p:extLst>
      <p:ext uri="{BB962C8B-B14F-4D97-AF65-F5344CB8AC3E}">
        <p14:creationId xmlns:p14="http://schemas.microsoft.com/office/powerpoint/2010/main" val="1938508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362200" y="404664"/>
            <a:ext cx="5618718" cy="461665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4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Сроки проведения ГИА-9 в 2015 году</a:t>
            </a:r>
            <a:endParaRPr lang="ru-RU" sz="2400" b="1" dirty="0">
              <a:solidFill>
                <a:srgbClr val="C00000"/>
              </a:solidFill>
              <a:latin typeface="Cambria" panose="02040503050406030204" pitchFamily="18" charset="0"/>
            </a:endParaRPr>
          </a:p>
        </p:txBody>
      </p:sp>
      <p:pic>
        <p:nvPicPr>
          <p:cNvPr id="5127" name="Picture 13"/>
          <p:cNvPicPr>
            <a:picLocks noChangeAspect="1" noChangeArrowheads="1"/>
          </p:cNvPicPr>
          <p:nvPr/>
        </p:nvPicPr>
        <p:blipFill>
          <a:blip r:embed="rId2">
            <a:lum bright="32000" contrast="-6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802" b="5360"/>
          <a:stretch>
            <a:fillRect/>
          </a:stretch>
        </p:blipFill>
        <p:spPr bwMode="auto">
          <a:xfrm>
            <a:off x="4763" y="6103938"/>
            <a:ext cx="9144000" cy="754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1" name="Group 4"/>
          <p:cNvGrpSpPr>
            <a:grpSpLocks/>
          </p:cNvGrpSpPr>
          <p:nvPr/>
        </p:nvGrpSpPr>
        <p:grpSpPr bwMode="auto">
          <a:xfrm>
            <a:off x="228600" y="116457"/>
            <a:ext cx="2133600" cy="1328738"/>
            <a:chOff x="144" y="192"/>
            <a:chExt cx="1344" cy="837"/>
          </a:xfrm>
        </p:grpSpPr>
        <p:pic>
          <p:nvPicPr>
            <p:cNvPr id="12" name="Picture 5" descr="Ы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BFBFB"/>
                </a:clrFrom>
                <a:clrTo>
                  <a:srgbClr val="FBFBFB">
                    <a:alpha val="0"/>
                  </a:srgbClr>
                </a:clrTo>
              </a:clrChange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4" y="192"/>
              <a:ext cx="1344" cy="8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" name="WordArt 6"/>
            <p:cNvSpPr>
              <a:spLocks noChangeArrowheads="1" noChangeShapeType="1" noTextEdit="1"/>
            </p:cNvSpPr>
            <p:nvPr/>
          </p:nvSpPr>
          <p:spPr bwMode="auto">
            <a:xfrm>
              <a:off x="144" y="240"/>
              <a:ext cx="384" cy="14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66"/>
                    </a:solidFill>
                    <a:round/>
                    <a:headEnd/>
                    <a:tailEnd/>
                  </a:ln>
                  <a:solidFill>
                    <a:srgbClr val="0033CC"/>
                  </a:solidFill>
                  <a:latin typeface="Times New Roman"/>
                  <a:cs typeface="Times New Roman"/>
                </a:rPr>
                <a:t>ГИА</a:t>
              </a:r>
            </a:p>
          </p:txBody>
        </p:sp>
      </p:grpSp>
      <p:sp>
        <p:nvSpPr>
          <p:cNvPr id="2" name="Прямоугольник 1"/>
          <p:cNvSpPr/>
          <p:nvPr/>
        </p:nvSpPr>
        <p:spPr>
          <a:xfrm>
            <a:off x="3419872" y="939048"/>
            <a:ext cx="302433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Досрочный этап</a:t>
            </a:r>
            <a:endParaRPr lang="ru-RU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533400" y="1510244"/>
            <a:ext cx="8287072" cy="46782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Для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обучающихся, не имеющих возможности по уважительным причинам, подтвержденным документально, пройти ГИА в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сроки: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(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пн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– математика;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апреля (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чт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- обществознание, химия, литература, информатика и ИКТ;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24 апреля (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пн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- русский язык;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27 апреля (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чт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- география, история, биология, иностранные языки, физика.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20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Резервные </a:t>
            </a:r>
            <a:r>
              <a:rPr lang="ru-RU" sz="2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дни: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29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(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пн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– математика;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30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(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вт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- обществознание, химия, литература, информатика и ИКТ;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6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мая (ср) - русский язык;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7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мая (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чт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- география, история, биология, иностранные языки, физика.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9360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362200" y="190424"/>
            <a:ext cx="5618718" cy="461665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4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Сроки проведения ГИА-9 в 2015 году</a:t>
            </a:r>
            <a:endParaRPr lang="ru-RU" sz="2400" b="1" dirty="0">
              <a:solidFill>
                <a:srgbClr val="C00000"/>
              </a:solidFill>
              <a:latin typeface="Cambria" panose="02040503050406030204" pitchFamily="18" charset="0"/>
            </a:endParaRPr>
          </a:p>
        </p:txBody>
      </p:sp>
      <p:pic>
        <p:nvPicPr>
          <p:cNvPr id="5127" name="Picture 13"/>
          <p:cNvPicPr>
            <a:picLocks noChangeAspect="1" noChangeArrowheads="1"/>
          </p:cNvPicPr>
          <p:nvPr/>
        </p:nvPicPr>
        <p:blipFill>
          <a:blip r:embed="rId2">
            <a:lum bright="32000" contrast="-6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802" b="5360"/>
          <a:stretch>
            <a:fillRect/>
          </a:stretch>
        </p:blipFill>
        <p:spPr bwMode="auto">
          <a:xfrm>
            <a:off x="4763" y="6103938"/>
            <a:ext cx="9144000" cy="754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1" name="Group 4"/>
          <p:cNvGrpSpPr>
            <a:grpSpLocks/>
          </p:cNvGrpSpPr>
          <p:nvPr/>
        </p:nvGrpSpPr>
        <p:grpSpPr bwMode="auto">
          <a:xfrm>
            <a:off x="228600" y="116457"/>
            <a:ext cx="2133600" cy="1328738"/>
            <a:chOff x="144" y="192"/>
            <a:chExt cx="1344" cy="837"/>
          </a:xfrm>
        </p:grpSpPr>
        <p:pic>
          <p:nvPicPr>
            <p:cNvPr id="12" name="Picture 5" descr="Ы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BFBFB"/>
                </a:clrFrom>
                <a:clrTo>
                  <a:srgbClr val="FBFBFB">
                    <a:alpha val="0"/>
                  </a:srgbClr>
                </a:clrTo>
              </a:clrChange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4" y="192"/>
              <a:ext cx="1344" cy="8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" name="WordArt 6"/>
            <p:cNvSpPr>
              <a:spLocks noChangeArrowheads="1" noChangeShapeType="1" noTextEdit="1"/>
            </p:cNvSpPr>
            <p:nvPr/>
          </p:nvSpPr>
          <p:spPr bwMode="auto">
            <a:xfrm>
              <a:off x="144" y="240"/>
              <a:ext cx="384" cy="14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66"/>
                    </a:solidFill>
                    <a:round/>
                    <a:headEnd/>
                    <a:tailEnd/>
                  </a:ln>
                  <a:solidFill>
                    <a:srgbClr val="0033CC"/>
                  </a:solidFill>
                  <a:latin typeface="Times New Roman"/>
                  <a:cs typeface="Times New Roman"/>
                </a:rPr>
                <a:t>ГИА</a:t>
              </a:r>
            </a:p>
          </p:txBody>
        </p:sp>
      </p:grpSp>
      <p:sp>
        <p:nvSpPr>
          <p:cNvPr id="2" name="Прямоугольник 1"/>
          <p:cNvSpPr/>
          <p:nvPr/>
        </p:nvSpPr>
        <p:spPr>
          <a:xfrm>
            <a:off x="119063" y="1171258"/>
            <a:ext cx="8915400" cy="47705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900" dirty="0" smtClean="0">
                <a:cs typeface="Times New Roman" panose="02020603050405020304" pitchFamily="18" charset="0"/>
              </a:rPr>
              <a:t>Для обучающихся, не имеющих академической задолженности и в полном объеме выполнивших учебный план или индивидуальный учебный план:</a:t>
            </a:r>
          </a:p>
          <a:p>
            <a:r>
              <a:rPr lang="ru-RU" sz="1900" dirty="0" smtClean="0">
                <a:cs typeface="Times New Roman" panose="02020603050405020304" pitchFamily="18" charset="0"/>
              </a:rPr>
              <a:t>27 мая (ср) – математика;</a:t>
            </a:r>
            <a:br>
              <a:rPr lang="ru-RU" sz="1900" dirty="0" smtClean="0">
                <a:cs typeface="Times New Roman" panose="02020603050405020304" pitchFamily="18" charset="0"/>
              </a:rPr>
            </a:br>
            <a:r>
              <a:rPr lang="ru-RU" sz="1900" dirty="0" smtClean="0">
                <a:cs typeface="Times New Roman" panose="02020603050405020304" pitchFamily="18" charset="0"/>
              </a:rPr>
              <a:t>29 мая (</a:t>
            </a:r>
            <a:r>
              <a:rPr lang="ru-RU" sz="1900" dirty="0" err="1" smtClean="0">
                <a:cs typeface="Times New Roman" panose="02020603050405020304" pitchFamily="18" charset="0"/>
              </a:rPr>
              <a:t>пт</a:t>
            </a:r>
            <a:r>
              <a:rPr lang="ru-RU" sz="1900" dirty="0" smtClean="0">
                <a:cs typeface="Times New Roman" panose="02020603050405020304" pitchFamily="18" charset="0"/>
              </a:rPr>
              <a:t>) –  обществознание, химия, литература, информатика и ИКТ, </a:t>
            </a:r>
            <a:r>
              <a:rPr lang="ru-RU" sz="1900" dirty="0" smtClean="0">
                <a:solidFill>
                  <a:srgbClr val="0033CC"/>
                </a:solidFill>
                <a:cs typeface="Times New Roman" panose="02020603050405020304" pitchFamily="18" charset="0"/>
              </a:rPr>
              <a:t>родной язык;</a:t>
            </a:r>
            <a:r>
              <a:rPr lang="ru-RU" sz="1900" dirty="0" smtClean="0">
                <a:cs typeface="Times New Roman" panose="02020603050405020304" pitchFamily="18" charset="0"/>
              </a:rPr>
              <a:t/>
            </a:r>
            <a:br>
              <a:rPr lang="ru-RU" sz="1900" dirty="0" smtClean="0">
                <a:cs typeface="Times New Roman" panose="02020603050405020304" pitchFamily="18" charset="0"/>
              </a:rPr>
            </a:br>
            <a:r>
              <a:rPr lang="ru-RU" sz="1900" dirty="0" smtClean="0">
                <a:cs typeface="Times New Roman" panose="02020603050405020304" pitchFamily="18" charset="0"/>
              </a:rPr>
              <a:t>3 июня (ср) –  русский язык;</a:t>
            </a:r>
          </a:p>
          <a:p>
            <a:r>
              <a:rPr lang="ru-RU" sz="1900" dirty="0" smtClean="0">
                <a:cs typeface="Times New Roman" panose="02020603050405020304" pitchFamily="18" charset="0"/>
              </a:rPr>
              <a:t>5 июня (</a:t>
            </a:r>
            <a:r>
              <a:rPr lang="ru-RU" sz="1900" dirty="0" err="1" smtClean="0">
                <a:cs typeface="Times New Roman" panose="02020603050405020304" pitchFamily="18" charset="0"/>
              </a:rPr>
              <a:t>пт</a:t>
            </a:r>
            <a:r>
              <a:rPr lang="ru-RU" sz="1900" dirty="0" smtClean="0">
                <a:cs typeface="Times New Roman" panose="02020603050405020304" pitchFamily="18" charset="0"/>
              </a:rPr>
              <a:t>) – география, история, биология, иностранные языки, физика, </a:t>
            </a:r>
            <a:r>
              <a:rPr lang="ru-RU" sz="1900" dirty="0" smtClean="0">
                <a:solidFill>
                  <a:srgbClr val="0033CC"/>
                </a:solidFill>
                <a:cs typeface="Times New Roman" panose="02020603050405020304" pitchFamily="18" charset="0"/>
              </a:rPr>
              <a:t>родная литература.</a:t>
            </a:r>
          </a:p>
          <a:p>
            <a:r>
              <a:rPr lang="ru-RU" sz="1900" dirty="0" smtClean="0">
                <a:cs typeface="Times New Roman" panose="02020603050405020304" pitchFamily="18" charset="0"/>
              </a:rPr>
              <a:t>      </a:t>
            </a:r>
            <a:r>
              <a:rPr lang="ru-RU" sz="1900" u="sng" dirty="0" smtClean="0">
                <a:cs typeface="Times New Roman" panose="02020603050405020304" pitchFamily="18" charset="0"/>
              </a:rPr>
              <a:t>Резервные дни:</a:t>
            </a:r>
          </a:p>
          <a:p>
            <a:r>
              <a:rPr lang="ru-RU" sz="1900" dirty="0" smtClean="0">
                <a:cs typeface="Times New Roman" panose="02020603050405020304" pitchFamily="18" charset="0"/>
              </a:rPr>
              <a:t>      9 июня (</a:t>
            </a:r>
            <a:r>
              <a:rPr lang="ru-RU" sz="1900" dirty="0" err="1" smtClean="0">
                <a:cs typeface="Times New Roman" panose="02020603050405020304" pitchFamily="18" charset="0"/>
              </a:rPr>
              <a:t>вт</a:t>
            </a:r>
            <a:r>
              <a:rPr lang="ru-RU" sz="1900" dirty="0" smtClean="0">
                <a:cs typeface="Times New Roman" panose="02020603050405020304" pitchFamily="18" charset="0"/>
              </a:rPr>
              <a:t>) –  математика; </a:t>
            </a:r>
            <a:br>
              <a:rPr lang="ru-RU" sz="1900" dirty="0" smtClean="0">
                <a:cs typeface="Times New Roman" panose="02020603050405020304" pitchFamily="18" charset="0"/>
              </a:rPr>
            </a:br>
            <a:r>
              <a:rPr lang="ru-RU" sz="1900" dirty="0" smtClean="0">
                <a:cs typeface="Times New Roman" panose="02020603050405020304" pitchFamily="18" charset="0"/>
              </a:rPr>
              <a:t>      10 июня (ср) – обществознание, химия, литература, информатика и ИКТ, </a:t>
            </a:r>
            <a:r>
              <a:rPr lang="ru-RU" sz="1900" dirty="0" smtClean="0">
                <a:solidFill>
                  <a:srgbClr val="0033CC"/>
                </a:solidFill>
                <a:cs typeface="Times New Roman" panose="02020603050405020304" pitchFamily="18" charset="0"/>
              </a:rPr>
              <a:t>родной язык;</a:t>
            </a:r>
            <a:r>
              <a:rPr lang="ru-RU" sz="1900" dirty="0" smtClean="0">
                <a:cs typeface="Times New Roman" panose="02020603050405020304" pitchFamily="18" charset="0"/>
              </a:rPr>
              <a:t/>
            </a:r>
            <a:br>
              <a:rPr lang="ru-RU" sz="1900" dirty="0" smtClean="0">
                <a:cs typeface="Times New Roman" panose="02020603050405020304" pitchFamily="18" charset="0"/>
              </a:rPr>
            </a:br>
            <a:r>
              <a:rPr lang="ru-RU" sz="1900" dirty="0" smtClean="0">
                <a:cs typeface="Times New Roman" panose="02020603050405020304" pitchFamily="18" charset="0"/>
              </a:rPr>
              <a:t>      16 июня (</a:t>
            </a:r>
            <a:r>
              <a:rPr lang="ru-RU" sz="1900" dirty="0" err="1" smtClean="0">
                <a:cs typeface="Times New Roman" panose="02020603050405020304" pitchFamily="18" charset="0"/>
              </a:rPr>
              <a:t>вт</a:t>
            </a:r>
            <a:r>
              <a:rPr lang="ru-RU" sz="1900" dirty="0" smtClean="0">
                <a:cs typeface="Times New Roman" panose="02020603050405020304" pitchFamily="18" charset="0"/>
              </a:rPr>
              <a:t>) –  русский язык;</a:t>
            </a:r>
            <a:br>
              <a:rPr lang="ru-RU" sz="1900" dirty="0" smtClean="0">
                <a:cs typeface="Times New Roman" panose="02020603050405020304" pitchFamily="18" charset="0"/>
              </a:rPr>
            </a:br>
            <a:r>
              <a:rPr lang="ru-RU" sz="1900" dirty="0" smtClean="0">
                <a:cs typeface="Times New Roman" panose="02020603050405020304" pitchFamily="18" charset="0"/>
              </a:rPr>
              <a:t>      17 июня (ср) –  география, история, биология, иностранные языки, физика, </a:t>
            </a:r>
            <a:r>
              <a:rPr lang="ru-RU" sz="1900" dirty="0" smtClean="0">
                <a:solidFill>
                  <a:srgbClr val="0033CC"/>
                </a:solidFill>
                <a:cs typeface="Times New Roman" panose="02020603050405020304" pitchFamily="18" charset="0"/>
              </a:rPr>
              <a:t>родная литература;</a:t>
            </a:r>
          </a:p>
          <a:p>
            <a:r>
              <a:rPr lang="ru-RU" sz="1900" dirty="0" smtClean="0">
                <a:cs typeface="Times New Roman" panose="02020603050405020304" pitchFamily="18" charset="0"/>
              </a:rPr>
              <a:t>       18 июня (</a:t>
            </a:r>
            <a:r>
              <a:rPr lang="ru-RU" sz="1900" dirty="0" err="1" smtClean="0">
                <a:cs typeface="Times New Roman" panose="02020603050405020304" pitchFamily="18" charset="0"/>
              </a:rPr>
              <a:t>чт</a:t>
            </a:r>
            <a:r>
              <a:rPr lang="ru-RU" sz="1900" dirty="0" smtClean="0">
                <a:cs typeface="Times New Roman" panose="02020603050405020304" pitchFamily="18" charset="0"/>
              </a:rPr>
              <a:t>) – все предметы.</a:t>
            </a:r>
            <a:endParaRPr lang="ru-RU" sz="1900" dirty="0"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432836" y="662593"/>
            <a:ext cx="302433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Основной этап</a:t>
            </a:r>
            <a:endParaRPr lang="ru-RU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2054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362199" y="242852"/>
            <a:ext cx="5810201" cy="461665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4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Сроки проведения ГИА-9 в 2015 году</a:t>
            </a:r>
            <a:endParaRPr lang="ru-RU" sz="2400" b="1" dirty="0">
              <a:solidFill>
                <a:srgbClr val="C00000"/>
              </a:solidFill>
              <a:latin typeface="Cambria" panose="02040503050406030204" pitchFamily="18" charset="0"/>
            </a:endParaRPr>
          </a:p>
        </p:txBody>
      </p:sp>
      <p:pic>
        <p:nvPicPr>
          <p:cNvPr id="5127" name="Picture 13"/>
          <p:cNvPicPr>
            <a:picLocks noChangeAspect="1" noChangeArrowheads="1"/>
          </p:cNvPicPr>
          <p:nvPr/>
        </p:nvPicPr>
        <p:blipFill>
          <a:blip r:embed="rId2">
            <a:lum bright="32000" contrast="-6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802" b="5360"/>
          <a:stretch>
            <a:fillRect/>
          </a:stretch>
        </p:blipFill>
        <p:spPr bwMode="auto">
          <a:xfrm>
            <a:off x="4763" y="6103938"/>
            <a:ext cx="9144000" cy="754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1" name="Group 4"/>
          <p:cNvGrpSpPr>
            <a:grpSpLocks/>
          </p:cNvGrpSpPr>
          <p:nvPr/>
        </p:nvGrpSpPr>
        <p:grpSpPr bwMode="auto">
          <a:xfrm>
            <a:off x="228600" y="116457"/>
            <a:ext cx="2133600" cy="1328738"/>
            <a:chOff x="144" y="192"/>
            <a:chExt cx="1344" cy="837"/>
          </a:xfrm>
        </p:grpSpPr>
        <p:pic>
          <p:nvPicPr>
            <p:cNvPr id="12" name="Picture 5" descr="Ы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BFBFB"/>
                </a:clrFrom>
                <a:clrTo>
                  <a:srgbClr val="FBFBFB">
                    <a:alpha val="0"/>
                  </a:srgbClr>
                </a:clrTo>
              </a:clrChange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4" y="192"/>
              <a:ext cx="1344" cy="8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" name="WordArt 6"/>
            <p:cNvSpPr>
              <a:spLocks noChangeArrowheads="1" noChangeShapeType="1" noTextEdit="1"/>
            </p:cNvSpPr>
            <p:nvPr/>
          </p:nvSpPr>
          <p:spPr bwMode="auto">
            <a:xfrm>
              <a:off x="144" y="240"/>
              <a:ext cx="384" cy="14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66"/>
                    </a:solidFill>
                    <a:round/>
                    <a:headEnd/>
                    <a:tailEnd/>
                  </a:ln>
                  <a:solidFill>
                    <a:srgbClr val="0033CC"/>
                  </a:solidFill>
                  <a:latin typeface="Times New Roman"/>
                  <a:cs typeface="Times New Roman"/>
                </a:rPr>
                <a:t>ГИА</a:t>
              </a:r>
            </a:p>
          </p:txBody>
        </p:sp>
      </p:grpSp>
      <p:sp>
        <p:nvSpPr>
          <p:cNvPr id="2" name="Прямоугольник 1"/>
          <p:cNvSpPr/>
          <p:nvPr/>
        </p:nvSpPr>
        <p:spPr>
          <a:xfrm>
            <a:off x="328291" y="1298653"/>
            <a:ext cx="8496944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  Для обучающихся, получивших </a:t>
            </a:r>
            <a:r>
              <a:rPr lang="ru-RU" dirty="0"/>
              <a:t>на ГИА неудовлетворительный результат по одному из обязательных учебных предметов;</a:t>
            </a:r>
          </a:p>
          <a:p>
            <a:r>
              <a:rPr lang="ru-RU" dirty="0"/>
              <a:t>не </a:t>
            </a:r>
            <a:r>
              <a:rPr lang="ru-RU" dirty="0" smtClean="0"/>
              <a:t>явившихся </a:t>
            </a:r>
            <a:r>
              <a:rPr lang="ru-RU" dirty="0"/>
              <a:t>на экзамены по уважительным причинам (болезнь или иные </a:t>
            </a:r>
            <a:r>
              <a:rPr lang="ru-RU" dirty="0" smtClean="0"/>
              <a:t>обстоятельства, подтвержденные документально);</a:t>
            </a:r>
          </a:p>
          <a:p>
            <a:r>
              <a:rPr lang="ru-RU" dirty="0" smtClean="0"/>
              <a:t>не завершивших выполнение экзаменационной работы по уважительным причинам (болезнь или иные обстоятельства, подтвержденные документально):</a:t>
            </a:r>
          </a:p>
          <a:p>
            <a:r>
              <a:rPr lang="ru-RU" dirty="0" smtClean="0"/>
              <a:t>      3 </a:t>
            </a:r>
            <a:r>
              <a:rPr lang="ru-RU" dirty="0"/>
              <a:t>августа (</a:t>
            </a:r>
            <a:r>
              <a:rPr lang="ru-RU" dirty="0" err="1"/>
              <a:t>пн</a:t>
            </a:r>
            <a:r>
              <a:rPr lang="ru-RU" dirty="0"/>
              <a:t>) – русский язык;</a:t>
            </a:r>
            <a:br>
              <a:rPr lang="ru-RU" dirty="0"/>
            </a:br>
            <a:r>
              <a:rPr lang="ru-RU" dirty="0" smtClean="0"/>
              <a:t>      5</a:t>
            </a:r>
            <a:r>
              <a:rPr lang="ru-RU" dirty="0"/>
              <a:t>  августа (</a:t>
            </a:r>
            <a:r>
              <a:rPr lang="ru-RU" dirty="0" err="1"/>
              <a:t>чт</a:t>
            </a:r>
            <a:r>
              <a:rPr lang="ru-RU" dirty="0"/>
              <a:t>) – обществознание, химия, литература, информатика и </a:t>
            </a:r>
            <a:r>
              <a:rPr lang="ru-RU" dirty="0" smtClean="0"/>
              <a:t>ИКТ, </a:t>
            </a:r>
            <a:r>
              <a:rPr lang="ru-RU" dirty="0" smtClean="0">
                <a:solidFill>
                  <a:srgbClr val="0033CC"/>
                </a:solidFill>
              </a:rPr>
              <a:t>родной язык;</a:t>
            </a: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>      7</a:t>
            </a:r>
            <a:r>
              <a:rPr lang="ru-RU" dirty="0"/>
              <a:t>  августа (</a:t>
            </a:r>
            <a:r>
              <a:rPr lang="ru-RU" dirty="0" err="1"/>
              <a:t>пт</a:t>
            </a:r>
            <a:r>
              <a:rPr lang="ru-RU" dirty="0"/>
              <a:t>) – математика;</a:t>
            </a:r>
            <a:br>
              <a:rPr lang="ru-RU" dirty="0"/>
            </a:br>
            <a:r>
              <a:rPr lang="ru-RU" dirty="0" smtClean="0"/>
              <a:t>      10 </a:t>
            </a:r>
            <a:r>
              <a:rPr lang="ru-RU" dirty="0"/>
              <a:t>августа (</a:t>
            </a:r>
            <a:r>
              <a:rPr lang="ru-RU" dirty="0" err="1"/>
              <a:t>пн</a:t>
            </a:r>
            <a:r>
              <a:rPr lang="ru-RU" dirty="0"/>
              <a:t>) – география, история, биология, иностранные языки, </a:t>
            </a:r>
            <a:r>
              <a:rPr lang="ru-RU" dirty="0" smtClean="0"/>
              <a:t>физика, </a:t>
            </a:r>
            <a:r>
              <a:rPr lang="ru-RU" dirty="0" smtClean="0">
                <a:solidFill>
                  <a:srgbClr val="0033CC"/>
                </a:solidFill>
              </a:rPr>
              <a:t>родная литература.</a:t>
            </a:r>
          </a:p>
          <a:p>
            <a:r>
              <a:rPr lang="ru-RU" u="sng" dirty="0" smtClean="0"/>
              <a:t>Резервные дни:</a:t>
            </a:r>
          </a:p>
          <a:p>
            <a:r>
              <a:rPr lang="ru-RU" dirty="0" smtClean="0"/>
              <a:t>11 </a:t>
            </a:r>
            <a:r>
              <a:rPr lang="ru-RU" dirty="0"/>
              <a:t>августа (</a:t>
            </a:r>
            <a:r>
              <a:rPr lang="ru-RU" dirty="0" err="1"/>
              <a:t>вт</a:t>
            </a:r>
            <a:r>
              <a:rPr lang="ru-RU" dirty="0"/>
              <a:t>) – русский язык;</a:t>
            </a:r>
            <a:br>
              <a:rPr lang="ru-RU" dirty="0"/>
            </a:br>
            <a:r>
              <a:rPr lang="ru-RU" dirty="0" smtClean="0"/>
              <a:t>12 </a:t>
            </a:r>
            <a:r>
              <a:rPr lang="ru-RU" dirty="0"/>
              <a:t>августа (ср) – обществознание, химия, литература, информатика и </a:t>
            </a:r>
            <a:r>
              <a:rPr lang="ru-RU" dirty="0" smtClean="0"/>
              <a:t>ИКТ, </a:t>
            </a:r>
            <a:r>
              <a:rPr lang="ru-RU" dirty="0" smtClean="0">
                <a:solidFill>
                  <a:srgbClr val="0033CC"/>
                </a:solidFill>
              </a:rPr>
              <a:t>родной язык;</a:t>
            </a: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>13 </a:t>
            </a:r>
            <a:r>
              <a:rPr lang="ru-RU" dirty="0"/>
              <a:t>августа (</a:t>
            </a:r>
            <a:r>
              <a:rPr lang="ru-RU" dirty="0" err="1"/>
              <a:t>чт</a:t>
            </a:r>
            <a:r>
              <a:rPr lang="ru-RU" dirty="0"/>
              <a:t>) – математика;</a:t>
            </a:r>
            <a:br>
              <a:rPr lang="ru-RU" dirty="0"/>
            </a:br>
            <a:r>
              <a:rPr lang="ru-RU" dirty="0" smtClean="0"/>
              <a:t>14 </a:t>
            </a:r>
            <a:r>
              <a:rPr lang="ru-RU" dirty="0"/>
              <a:t>августа (</a:t>
            </a:r>
            <a:r>
              <a:rPr lang="ru-RU" dirty="0" err="1"/>
              <a:t>пт</a:t>
            </a:r>
            <a:r>
              <a:rPr lang="ru-RU" dirty="0"/>
              <a:t>) – география, история, биология, иностранные языки, </a:t>
            </a:r>
            <a:r>
              <a:rPr lang="ru-RU" dirty="0" smtClean="0"/>
              <a:t>физика, </a:t>
            </a:r>
            <a:r>
              <a:rPr lang="ru-RU" dirty="0" smtClean="0">
                <a:solidFill>
                  <a:srgbClr val="0033CC"/>
                </a:solidFill>
              </a:rPr>
              <a:t>родная литература.</a:t>
            </a:r>
            <a:endParaRPr lang="ru-RU" dirty="0">
              <a:solidFill>
                <a:srgbClr val="0033CC"/>
              </a:solidFill>
            </a:endParaRPr>
          </a:p>
          <a:p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2483768" y="704517"/>
            <a:ext cx="488531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Дополнительный этап, август</a:t>
            </a:r>
            <a:endParaRPr lang="ru-RU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6619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2217</TotalTime>
  <Words>2045</Words>
  <Application>Microsoft Office PowerPoint</Application>
  <PresentationFormat>Экран (4:3)</PresentationFormat>
  <Paragraphs>220</Paragraphs>
  <Slides>22</Slides>
  <Notes>10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Тема Office</vt:lpstr>
      <vt:lpstr>Организационные вопросы проведения государственной итоговой аттестации по образовательным программам основного общего образования в форме основного государственного экзамена в 2015 году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Единое республиканское тестирование по татарскому языку</vt:lpstr>
      <vt:lpstr>Единое республиканское тестирование по татарскому языку</vt:lpstr>
      <vt:lpstr>Единое республиканское тестирование по татарскому языку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Особенности проведения в 2013 году    государственной (итоговой) аттестации выпускников 9 классов                    в новой форме </dc:title>
  <dc:creator>Салахова</dc:creator>
  <cp:lastModifiedBy>Салахова</cp:lastModifiedBy>
  <cp:revision>154</cp:revision>
  <cp:lastPrinted>2015-03-25T05:14:58Z</cp:lastPrinted>
  <dcterms:created xsi:type="dcterms:W3CDTF">2014-11-26T15:31:59Z</dcterms:created>
  <dcterms:modified xsi:type="dcterms:W3CDTF">2015-03-26T09:09:57Z</dcterms:modified>
</cp:coreProperties>
</file>